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79" r:id="rId3"/>
    <p:sldId id="280" r:id="rId4"/>
    <p:sldId id="281" r:id="rId5"/>
    <p:sldId id="283" r:id="rId6"/>
    <p:sldId id="282" r:id="rId7"/>
    <p:sldId id="284" r:id="rId8"/>
    <p:sldId id="286" r:id="rId9"/>
    <p:sldId id="287" r:id="rId10"/>
    <p:sldId id="277" r:id="rId11"/>
    <p:sldId id="288" r:id="rId12"/>
  </p:sldIdLst>
  <p:sldSz cx="18288000" cy="10287000"/>
  <p:notesSz cx="6858000" cy="9144000"/>
  <p:embeddedFontLst>
    <p:embeddedFont>
      <p:font typeface="Roboto" panose="02000000000000000000" pitchFamily="2" charset="0"/>
      <p:bold r:id="rId13"/>
    </p:embeddedFont>
    <p:embeddedFont>
      <p:font typeface="ฟ้อนต์ Medium" panose="020B0604020202020204" charset="-34"/>
      <p:regular r:id="rId14"/>
    </p:embeddedFont>
    <p:embeddedFont>
      <p:font typeface="ฟ้อนต์ Medium Bold" panose="020B0604020202020204" charset="-34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B4B82"/>
    <a:srgbClr val="94DDDE"/>
    <a:srgbClr val="F7B4A7"/>
    <a:srgbClr val="EFEF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สไตล์สีปานกลาง 2 - เน้น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113A9D2-9D6B-4929-AA2D-F23B5EE8CBE7}" styleName="สไตล์ธีม 2 - เน้น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6" d="100"/>
          <a:sy n="56" d="100"/>
        </p:scale>
        <p:origin x="61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sv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jpeg"/><Relationship Id="rId7" Type="http://schemas.openxmlformats.org/officeDocument/2006/relationships/image" Target="../media/image29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jpeg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0.png"/><Relationship Id="rId4" Type="http://schemas.openxmlformats.org/officeDocument/2006/relationships/image" Target="../media/image3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4B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896530" y="2905912"/>
            <a:ext cx="12530811" cy="4033284"/>
            <a:chOff x="-1341220" y="2836901"/>
            <a:chExt cx="16707747" cy="5377711"/>
          </a:xfrm>
        </p:grpSpPr>
        <p:sp>
          <p:nvSpPr>
            <p:cNvPr id="3" name="TextBox 3"/>
            <p:cNvSpPr txBox="1"/>
            <p:nvPr/>
          </p:nvSpPr>
          <p:spPr>
            <a:xfrm>
              <a:off x="-1341220" y="2836901"/>
              <a:ext cx="16459199" cy="286403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8159"/>
                </a:lnSpc>
              </a:pPr>
              <a:r>
                <a:rPr lang="th-TH" sz="8000" dirty="0">
                  <a:solidFill>
                    <a:srgbClr val="F7B4A7"/>
                  </a:solidFill>
                  <a:latin typeface="ฟ้อนต์ Medium" panose="020B0604020202020204" charset="-34"/>
                  <a:cs typeface="ฟ้อนต์ Medium" panose="020B0604020202020204" charset="-34"/>
                </a:rPr>
                <a:t>โครงการวางแผนอาชีพรายบุคคล</a:t>
              </a:r>
              <a:endParaRPr lang="en-US" sz="8000" dirty="0">
                <a:solidFill>
                  <a:srgbClr val="F7B4A7"/>
                </a:solidFill>
                <a:latin typeface="ฟ้อนต์ Medium" panose="020B0604020202020204" charset="-34"/>
                <a:cs typeface="ฟ้อนต์ Medium" panose="020B0604020202020204" charset="-34"/>
              </a:endParaRPr>
            </a:p>
          </p:txBody>
        </p:sp>
        <p:sp>
          <p:nvSpPr>
            <p:cNvPr id="12" name="TextBox 5">
              <a:extLst>
                <a:ext uri="{FF2B5EF4-FFF2-40B4-BE49-F238E27FC236}">
                  <a16:creationId xmlns:a16="http://schemas.microsoft.com/office/drawing/2014/main" id="{F649EDCC-5BA1-3250-BAE4-24806B9AFEAB}"/>
                </a:ext>
              </a:extLst>
            </p:cNvPr>
            <p:cNvSpPr txBox="1"/>
            <p:nvPr/>
          </p:nvSpPr>
          <p:spPr>
            <a:xfrm>
              <a:off x="551997" y="5820351"/>
              <a:ext cx="11962076" cy="110799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/>
              <a:r>
                <a:rPr lang="en-US" sz="5400" b="1" i="0" dirty="0">
                  <a:solidFill>
                    <a:srgbClr val="94DDDE"/>
                  </a:solidFill>
                  <a:effectLst/>
                  <a:latin typeface="ฟ้อนต์ Medium" panose="020B0604020202020204" charset="-34"/>
                  <a:cs typeface="ฟ้อนต์ Medium" panose="020B0604020202020204" charset="-34"/>
                </a:rPr>
                <a:t>Individual Career Plan-ICP</a:t>
              </a:r>
            </a:p>
          </p:txBody>
        </p:sp>
        <p:sp>
          <p:nvSpPr>
            <p:cNvPr id="13" name="TextBox 5">
              <a:extLst>
                <a:ext uri="{FF2B5EF4-FFF2-40B4-BE49-F238E27FC236}">
                  <a16:creationId xmlns:a16="http://schemas.microsoft.com/office/drawing/2014/main" id="{04E367D2-11D3-AA92-3ABA-E948F00DC63F}"/>
                </a:ext>
              </a:extLst>
            </p:cNvPr>
            <p:cNvSpPr txBox="1"/>
            <p:nvPr/>
          </p:nvSpPr>
          <p:spPr>
            <a:xfrm>
              <a:off x="-964348" y="7291283"/>
              <a:ext cx="16330875" cy="92332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/>
              <a:r>
                <a:rPr lang="en-US" sz="4500" dirty="0">
                  <a:solidFill>
                    <a:schemeClr val="bg1"/>
                  </a:solidFill>
                  <a:effectLst/>
                  <a:latin typeface="ฟ้อนต์ Medium Bold" panose="020B0604020202020204" charset="-34"/>
                  <a:ea typeface="Zilla Slab" pitchFamily="2" charset="0"/>
                  <a:cs typeface="ฟ้อนต์ Medium Bold" panose="020B0604020202020204" charset="-34"/>
                </a:rPr>
                <a:t>Mobile Application On Line OA.</a:t>
              </a:r>
              <a:endParaRPr lang="en-US" sz="4500" b="1" i="0" dirty="0">
                <a:solidFill>
                  <a:schemeClr val="bg1"/>
                </a:solidFill>
                <a:effectLst/>
                <a:latin typeface="ฟ้อนต์ Medium Bold" panose="020B0604020202020204" charset="-34"/>
                <a:ea typeface="Zilla Slab" pitchFamily="2" charset="0"/>
                <a:cs typeface="ฟ้อนต์ Medium Bold" panose="020B0604020202020204" charset="-34"/>
              </a:endParaRPr>
            </a:p>
          </p:txBody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276914" y="-1471846"/>
            <a:ext cx="6755642" cy="41148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5390092" y="1868738"/>
            <a:ext cx="1194327" cy="2586142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flipH="1">
            <a:off x="1226665" y="2019300"/>
            <a:ext cx="5389530" cy="5624747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-1143000" y="1441193"/>
            <a:ext cx="3144039" cy="2440918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-332980" y="5074874"/>
            <a:ext cx="1894295" cy="42525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3409407" y="6167264"/>
            <a:ext cx="3769002" cy="444839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B4A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เมฆ 5">
            <a:extLst>
              <a:ext uri="{FF2B5EF4-FFF2-40B4-BE49-F238E27FC236}">
                <a16:creationId xmlns:a16="http://schemas.microsoft.com/office/drawing/2014/main" id="{EB412546-F3EE-8DFE-B911-927D61CFBFDA}"/>
              </a:ext>
            </a:extLst>
          </p:cNvPr>
          <p:cNvSpPr/>
          <p:nvPr/>
        </p:nvSpPr>
        <p:spPr>
          <a:xfrm>
            <a:off x="3337890" y="198967"/>
            <a:ext cx="11612217" cy="5935133"/>
          </a:xfrm>
          <a:prstGeom prst="cloud">
            <a:avLst/>
          </a:prstGeom>
          <a:ln>
            <a:solidFill>
              <a:srgbClr val="F7B4A7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h-TH" dirty="0"/>
              <a:t>    </a:t>
            </a:r>
          </a:p>
        </p:txBody>
      </p:sp>
      <p:sp>
        <p:nvSpPr>
          <p:cNvPr id="3" name="TextBox 4">
            <a:extLst>
              <a:ext uri="{FF2B5EF4-FFF2-40B4-BE49-F238E27FC236}">
                <a16:creationId xmlns:a16="http://schemas.microsoft.com/office/drawing/2014/main" id="{AE4615EC-4B68-7026-A803-8FF6B653AD11}"/>
              </a:ext>
            </a:extLst>
          </p:cNvPr>
          <p:cNvSpPr txBox="1"/>
          <p:nvPr/>
        </p:nvSpPr>
        <p:spPr>
          <a:xfrm>
            <a:off x="5715000" y="1257300"/>
            <a:ext cx="7312205" cy="20358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680"/>
              </a:lnSpc>
            </a:pPr>
            <a:r>
              <a:rPr lang="th-TH" sz="8000" dirty="0">
                <a:solidFill>
                  <a:srgbClr val="2B4B82"/>
                </a:solidFill>
                <a:cs typeface="ฟ้อนต์ Medium Bold"/>
              </a:rPr>
              <a:t>จบการนำเสนอขอบคุณครับ/ค่ะ</a:t>
            </a:r>
            <a:endParaRPr lang="en-US" sz="8000" dirty="0">
              <a:solidFill>
                <a:srgbClr val="2B4B82"/>
              </a:solidFill>
              <a:cs typeface="ฟ้อนต์ Medium Bold"/>
            </a:endParaRPr>
          </a:p>
        </p:txBody>
      </p:sp>
      <p:pic>
        <p:nvPicPr>
          <p:cNvPr id="5" name="กราฟิก 4">
            <a:extLst>
              <a:ext uri="{FF2B5EF4-FFF2-40B4-BE49-F238E27FC236}">
                <a16:creationId xmlns:a16="http://schemas.microsoft.com/office/drawing/2014/main" id="{3D4D807F-C10F-9803-B6FF-8C4025934A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9963" y="2400300"/>
            <a:ext cx="17148073" cy="8024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2279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DD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รูปภาพ 6" descr="รูปภาพประกอบด้วย ภาพตัดปะ, การ์ตูนแอนิเมชัน, การ์ตูน, แอนิเมชัน">
            <a:extLst>
              <a:ext uri="{FF2B5EF4-FFF2-40B4-BE49-F238E27FC236}">
                <a16:creationId xmlns:a16="http://schemas.microsoft.com/office/drawing/2014/main" id="{0BBA7414-011B-DF88-2E95-4F07379D8B0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04" b="15697"/>
          <a:stretch/>
        </p:blipFill>
        <p:spPr>
          <a:xfrm>
            <a:off x="-34834" y="1"/>
            <a:ext cx="18322834" cy="10287000"/>
          </a:xfrm>
          <a:prstGeom prst="rect">
            <a:avLst/>
          </a:prstGeom>
        </p:spPr>
      </p:pic>
      <p:sp>
        <p:nvSpPr>
          <p:cNvPr id="2" name="TextBox 3">
            <a:extLst>
              <a:ext uri="{FF2B5EF4-FFF2-40B4-BE49-F238E27FC236}">
                <a16:creationId xmlns:a16="http://schemas.microsoft.com/office/drawing/2014/main" id="{F3850F72-5B2B-AD2A-9932-D14ABAD1A910}"/>
              </a:ext>
            </a:extLst>
          </p:cNvPr>
          <p:cNvSpPr txBox="1"/>
          <p:nvPr/>
        </p:nvSpPr>
        <p:spPr>
          <a:xfrm>
            <a:off x="5638800" y="-190500"/>
            <a:ext cx="9157881" cy="11253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719"/>
              </a:lnSpc>
            </a:pPr>
            <a:r>
              <a:rPr lang="th-TH" sz="5000" dirty="0">
                <a:solidFill>
                  <a:srgbClr val="2B4B82"/>
                </a:solidFill>
                <a:cs typeface="ฟ้อนต์ Medium Bold"/>
              </a:rPr>
              <a:t>แนะนำวิธีการใช้งานเบื้องต้น</a:t>
            </a:r>
            <a:endParaRPr lang="en-US" sz="5000" dirty="0">
              <a:solidFill>
                <a:srgbClr val="2B4B82"/>
              </a:solidFill>
              <a:cs typeface="ฟ้อนต์ Medium Bold"/>
            </a:endParaRPr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536AB727-2AC5-79AD-404A-131EAEE640EE}"/>
              </a:ext>
            </a:extLst>
          </p:cNvPr>
          <p:cNvSpPr txBox="1"/>
          <p:nvPr/>
        </p:nvSpPr>
        <p:spPr>
          <a:xfrm>
            <a:off x="-2057400" y="8920755"/>
            <a:ext cx="9157881" cy="10683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719"/>
              </a:lnSpc>
            </a:pPr>
            <a:r>
              <a:rPr lang="en-US" sz="4000" b="1" i="0" dirty="0">
                <a:solidFill>
                  <a:srgbClr val="2B4B82"/>
                </a:solidFill>
                <a:effectLst/>
                <a:latin typeface="Roboto" panose="020F0502020204030204" pitchFamily="2" charset="0"/>
              </a:rPr>
              <a:t>@945xijdf</a:t>
            </a:r>
            <a:endParaRPr lang="en-US" sz="4000" b="1" dirty="0">
              <a:solidFill>
                <a:srgbClr val="2B4B82"/>
              </a:solidFill>
              <a:cs typeface="ฟ้อนต์ Medium Bold"/>
            </a:endParaRPr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8A201EF0-47B9-6E87-4A87-14BE1AFCD7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9182100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727774705.590647">
            <a:hlinkClick r:id="" action="ppaction://media"/>
            <a:extLst>
              <a:ext uri="{FF2B5EF4-FFF2-40B4-BE49-F238E27FC236}">
                <a16:creationId xmlns:a16="http://schemas.microsoft.com/office/drawing/2014/main" id="{01F4EEC2-1E24-1E8E-9596-03745122600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t="1936"/>
          <a:stretch/>
        </p:blipFill>
        <p:spPr>
          <a:xfrm>
            <a:off x="6553200" y="876300"/>
            <a:ext cx="4603160" cy="922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033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1035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4B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5562600" y="469047"/>
            <a:ext cx="9157881" cy="11637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719"/>
              </a:lnSpc>
            </a:pPr>
            <a:r>
              <a:rPr lang="th-TH" sz="6000" dirty="0">
                <a:solidFill>
                  <a:srgbClr val="F7B4A7"/>
                </a:solidFill>
                <a:cs typeface="ฟ้อนต์ Medium Bold"/>
              </a:rPr>
              <a:t>ผลสรุปสอบ 50 </a:t>
            </a:r>
            <a:r>
              <a:rPr lang="en-US" sz="6000" dirty="0">
                <a:solidFill>
                  <a:srgbClr val="F7B4A7"/>
                </a:solidFill>
                <a:cs typeface="ฟ้อนต์ Medium Bold"/>
              </a:rPr>
              <a:t>%</a:t>
            </a:r>
          </a:p>
        </p:txBody>
      </p:sp>
      <p:sp>
        <p:nvSpPr>
          <p:cNvPr id="12" name="TextBox 5">
            <a:extLst>
              <a:ext uri="{FF2B5EF4-FFF2-40B4-BE49-F238E27FC236}">
                <a16:creationId xmlns:a16="http://schemas.microsoft.com/office/drawing/2014/main" id="{DF5D5280-C326-6C19-AA3A-70417B591D0C}"/>
              </a:ext>
            </a:extLst>
          </p:cNvPr>
          <p:cNvSpPr txBox="1"/>
          <p:nvPr/>
        </p:nvSpPr>
        <p:spPr>
          <a:xfrm>
            <a:off x="6665287" y="3796977"/>
            <a:ext cx="12344400" cy="39722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827405" lvl="1" indent="-514350">
              <a:lnSpc>
                <a:spcPct val="150000"/>
              </a:lnSpc>
              <a:buAutoNum type="arabicPeriod"/>
            </a:pPr>
            <a:r>
              <a:rPr lang="th-TH" sz="3500" dirty="0">
                <a:solidFill>
                  <a:srgbClr val="94DDDE"/>
                </a:solidFill>
                <a:latin typeface="ฟ้อนต์ Medium Bold" panose="020B0604020202020204" charset="-34"/>
                <a:cs typeface="ฟ้อนต์ Medium Bold" panose="020B0604020202020204" charset="-34"/>
              </a:rPr>
              <a:t>ลด</a:t>
            </a:r>
            <a:r>
              <a:rPr lang="en-US" sz="3500" dirty="0">
                <a:solidFill>
                  <a:srgbClr val="94DDDE"/>
                </a:solidFill>
                <a:latin typeface="ฟ้อนต์ Medium Bold" panose="020B0604020202020204" charset="-34"/>
                <a:cs typeface="ฟ้อนต์ Medium Bold" panose="020B0604020202020204" charset="-34"/>
              </a:rPr>
              <a:t> Scope  </a:t>
            </a:r>
            <a:r>
              <a:rPr lang="th-TH" sz="3500" dirty="0">
                <a:solidFill>
                  <a:srgbClr val="94DDDE"/>
                </a:solidFill>
                <a:latin typeface="ฟ้อนต์ Medium Bold" panose="020B0604020202020204" charset="-34"/>
                <a:cs typeface="ฟ้อนต์ Medium Bold" panose="020B0604020202020204" charset="-34"/>
              </a:rPr>
              <a:t> </a:t>
            </a:r>
            <a:r>
              <a:rPr lang="en-US" sz="3500" dirty="0">
                <a:solidFill>
                  <a:srgbClr val="94DDDE"/>
                </a:solidFill>
                <a:latin typeface="ฟ้อนต์ Medium Bold" panose="020B0604020202020204" charset="-34"/>
                <a:cs typeface="ฟ้อนต์ Medium Bold" panose="020B0604020202020204" charset="-34"/>
              </a:rPr>
              <a:t>User  </a:t>
            </a:r>
            <a:r>
              <a:rPr lang="th-TH" sz="3500" dirty="0">
                <a:solidFill>
                  <a:srgbClr val="94DDDE"/>
                </a:solidFill>
                <a:latin typeface="ฟ้อนต์ Medium Bold" panose="020B0604020202020204" charset="-34"/>
                <a:cs typeface="ฟ้อนต์ Medium Bold" panose="020B0604020202020204" charset="-34"/>
              </a:rPr>
              <a:t>ให้เหลือแค่ </a:t>
            </a:r>
            <a:r>
              <a:rPr lang="en-US" sz="3500" dirty="0">
                <a:solidFill>
                  <a:srgbClr val="94DDDE"/>
                </a:solidFill>
                <a:latin typeface="ฟ้อนต์ Medium Bold" panose="020B0604020202020204" charset="-34"/>
                <a:cs typeface="ฟ้อนต์ Medium Bold" panose="020B0604020202020204" charset="-34"/>
              </a:rPr>
              <a:t>“ </a:t>
            </a:r>
            <a:r>
              <a:rPr lang="th-TH" sz="3500" dirty="0">
                <a:solidFill>
                  <a:srgbClr val="94DDDE"/>
                </a:solidFill>
                <a:latin typeface="ฟ้อนต์ Medium Bold" panose="020B0604020202020204" charset="-34"/>
                <a:cs typeface="ฟ้อนต์ Medium Bold" panose="020B0604020202020204" charset="-34"/>
              </a:rPr>
              <a:t>ผู้ใช้งานระบบ </a:t>
            </a:r>
            <a:r>
              <a:rPr lang="en-US" sz="3500" dirty="0">
                <a:solidFill>
                  <a:srgbClr val="94DDDE"/>
                </a:solidFill>
                <a:latin typeface="ฟ้อนต์ Medium Bold" panose="020B0604020202020204" charset="-34"/>
                <a:cs typeface="ฟ้อนต์ Medium Bold" panose="020B0604020202020204" charset="-34"/>
              </a:rPr>
              <a:t>“</a:t>
            </a:r>
          </a:p>
          <a:p>
            <a:pPr marL="827405" lvl="1" indent="-514350">
              <a:lnSpc>
                <a:spcPct val="150000"/>
              </a:lnSpc>
              <a:buAutoNum type="arabicPeriod"/>
            </a:pPr>
            <a:r>
              <a:rPr lang="th-TH" sz="3500" dirty="0">
                <a:solidFill>
                  <a:srgbClr val="94DDDE"/>
                </a:solidFill>
                <a:latin typeface="ฟ้อนต์ Medium Bold" panose="020B0604020202020204" charset="-34"/>
                <a:cs typeface="ฟ้อนต์ Medium Bold" panose="020B0604020202020204" charset="-34"/>
              </a:rPr>
              <a:t>ปรับในส่วนของ </a:t>
            </a:r>
            <a:r>
              <a:rPr lang="en-US" sz="3500" dirty="0">
                <a:solidFill>
                  <a:srgbClr val="94DDDE"/>
                </a:solidFill>
                <a:latin typeface="ฟ้อนต์ Medium Bold" panose="020B0604020202020204" charset="-34"/>
                <a:cs typeface="ฟ้อนต์ Medium Bold" panose="020B0604020202020204" charset="-34"/>
              </a:rPr>
              <a:t>Web</a:t>
            </a:r>
            <a:r>
              <a:rPr lang="th-TH" sz="3500" dirty="0">
                <a:solidFill>
                  <a:srgbClr val="94DDDE"/>
                </a:solidFill>
                <a:latin typeface="ฟ้อนต์ Medium Bold" panose="020B0604020202020204" charset="-34"/>
                <a:cs typeface="ฟ้อนต์ Medium Bold" panose="020B0604020202020204" charset="-34"/>
              </a:rPr>
              <a:t> </a:t>
            </a:r>
            <a:r>
              <a:rPr lang="en-US" sz="3500" dirty="0">
                <a:solidFill>
                  <a:srgbClr val="94DDDE"/>
                </a:solidFill>
                <a:latin typeface="ฟ้อนต์ Medium Bold" panose="020B0604020202020204" charset="-34"/>
                <a:cs typeface="ฟ้อนต์ Medium Bold" panose="020B0604020202020204" charset="-34"/>
              </a:rPr>
              <a:t>app </a:t>
            </a:r>
            <a:r>
              <a:rPr lang="th-TH" sz="3500" dirty="0">
                <a:solidFill>
                  <a:srgbClr val="94DDDE"/>
                </a:solidFill>
                <a:latin typeface="ฟ้อนต์ Medium Bold" panose="020B0604020202020204" charset="-34"/>
                <a:cs typeface="ฟ้อนต์ Medium Bold" panose="020B0604020202020204" charset="-34"/>
              </a:rPr>
              <a:t>ใหม่</a:t>
            </a:r>
          </a:p>
          <a:p>
            <a:pPr marL="827405" lvl="1" indent="-514350">
              <a:lnSpc>
                <a:spcPct val="150000"/>
              </a:lnSpc>
              <a:buAutoNum type="arabicPeriod"/>
            </a:pPr>
            <a:r>
              <a:rPr lang="th-TH" sz="3500" dirty="0">
                <a:solidFill>
                  <a:srgbClr val="94DDDE"/>
                </a:solidFill>
                <a:latin typeface="ฟ้อนต์ Medium Bold" panose="020B0604020202020204" charset="-34"/>
                <a:cs typeface="ฟ้อนต์ Medium Bold" panose="020B0604020202020204" charset="-34"/>
              </a:rPr>
              <a:t>การกรอกข้อมูลสำหรับใช้งานในมือถือให้ง่ายต่อการใช้งาน</a:t>
            </a:r>
          </a:p>
          <a:p>
            <a:pPr marL="827405" lvl="1" indent="-514350">
              <a:lnSpc>
                <a:spcPct val="150000"/>
              </a:lnSpc>
              <a:buAutoNum type="arabicPeriod"/>
            </a:pPr>
            <a:r>
              <a:rPr lang="th-TH" sz="3500" dirty="0">
                <a:solidFill>
                  <a:srgbClr val="94DDDE"/>
                </a:solidFill>
                <a:latin typeface="ฟ้อนต์ Medium Bold" panose="020B0604020202020204" charset="-34"/>
                <a:cs typeface="ฟ้อนต์ Medium Bold" panose="020B0604020202020204" charset="-34"/>
              </a:rPr>
              <a:t>แก้ไข </a:t>
            </a:r>
            <a:r>
              <a:rPr lang="en-US" sz="3500" dirty="0">
                <a:solidFill>
                  <a:srgbClr val="94DDDE"/>
                </a:solidFill>
                <a:latin typeface="ฟ้อนต์ Medium Bold" panose="020B0604020202020204" charset="-34"/>
                <a:cs typeface="ฟ้อนต์ Medium Bold" panose="020B0604020202020204" charset="-34"/>
              </a:rPr>
              <a:t>Error </a:t>
            </a:r>
            <a:r>
              <a:rPr lang="th-TH" sz="3500" dirty="0">
                <a:solidFill>
                  <a:srgbClr val="94DDDE"/>
                </a:solidFill>
                <a:latin typeface="ฟ้อนต์ Medium Bold" panose="020B0604020202020204" charset="-34"/>
                <a:cs typeface="ฟ้อนต์ Medium Bold" panose="020B0604020202020204" charset="-34"/>
              </a:rPr>
              <a:t>ในส่วนของหน้าแต่ละหน้าให้สมบูรณ์</a:t>
            </a:r>
          </a:p>
          <a:p>
            <a:pPr marL="827405" lvl="1" indent="-514350">
              <a:lnSpc>
                <a:spcPct val="150000"/>
              </a:lnSpc>
              <a:buAutoNum type="arabicPeriod"/>
            </a:pPr>
            <a:r>
              <a:rPr lang="th-TH" sz="3500" dirty="0">
                <a:solidFill>
                  <a:srgbClr val="94DDDE"/>
                </a:solidFill>
                <a:latin typeface="ฟ้อนต์ Medium Bold" panose="020B0604020202020204" charset="-34"/>
                <a:cs typeface="ฟ้อนต์ Medium Bold" panose="020B0604020202020204" charset="-34"/>
              </a:rPr>
              <a:t>แก้ไข </a:t>
            </a:r>
            <a:r>
              <a:rPr lang="en-US" sz="3500" dirty="0">
                <a:solidFill>
                  <a:srgbClr val="94DDDE"/>
                </a:solidFill>
                <a:latin typeface="ฟ้อนต์ Medium Bold" panose="020B0604020202020204" charset="-34"/>
                <a:cs typeface="ฟ้อนต์ Medium Bold" panose="020B0604020202020204" charset="-34"/>
              </a:rPr>
              <a:t>Web app </a:t>
            </a:r>
            <a:r>
              <a:rPr lang="th-TH" sz="3500" dirty="0">
                <a:solidFill>
                  <a:srgbClr val="94DDDE"/>
                </a:solidFill>
                <a:latin typeface="ฟ้อนต์ Medium Bold" panose="020B0604020202020204" charset="-34"/>
                <a:cs typeface="ฟ้อนต์ Medium Bold" panose="020B0604020202020204" charset="-34"/>
              </a:rPr>
              <a:t>และนำมาใช้ให้สอดคล้องกับ </a:t>
            </a:r>
            <a:r>
              <a:rPr lang="en-US" sz="3500" dirty="0">
                <a:solidFill>
                  <a:srgbClr val="94DDDE"/>
                </a:solidFill>
                <a:latin typeface="ฟ้อนต์ Medium Bold" panose="020B0604020202020204" charset="-34"/>
                <a:cs typeface="ฟ้อนต์ Medium Bold" panose="020B0604020202020204" charset="-34"/>
              </a:rPr>
              <a:t>Line OA</a:t>
            </a:r>
          </a:p>
        </p:txBody>
      </p:sp>
      <p:sp>
        <p:nvSpPr>
          <p:cNvPr id="4" name="TextBox 5">
            <a:extLst>
              <a:ext uri="{FF2B5EF4-FFF2-40B4-BE49-F238E27FC236}">
                <a16:creationId xmlns:a16="http://schemas.microsoft.com/office/drawing/2014/main" id="{FA367332-C743-49BF-7DB0-51E458A59A7E}"/>
              </a:ext>
            </a:extLst>
          </p:cNvPr>
          <p:cNvSpPr txBox="1"/>
          <p:nvPr/>
        </p:nvSpPr>
        <p:spPr>
          <a:xfrm>
            <a:off x="8991600" y="1831225"/>
            <a:ext cx="8971557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th-TH" sz="5400" b="1" dirty="0">
                <a:solidFill>
                  <a:srgbClr val="94DDDE"/>
                </a:solidFill>
                <a:latin typeface="ฟ้อนต์ Medium" panose="020B0604020202020204" charset="-34"/>
                <a:cs typeface="ฟ้อนต์ Medium" panose="020B0604020202020204" charset="-34"/>
              </a:rPr>
              <a:t>ข้อเสนอแนะจากคณะกรรมการ</a:t>
            </a:r>
            <a:endParaRPr lang="en-US" sz="5400" b="1" i="0" dirty="0">
              <a:solidFill>
                <a:srgbClr val="94DDDE"/>
              </a:solidFill>
              <a:effectLst/>
              <a:latin typeface="ฟ้อนต์ Medium" panose="020B0604020202020204" charset="-34"/>
              <a:cs typeface="ฟ้อนต์ Medium" panose="020B0604020202020204" charset="-34"/>
            </a:endParaRPr>
          </a:p>
        </p:txBody>
      </p:sp>
      <p:pic>
        <p:nvPicPr>
          <p:cNvPr id="23" name="รูปภาพ 22" descr="รูปภาพประกอบด้วย การ์ตูน, ใบหน้าของมนุษย์, เสื้อผ้า, แว่นตา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6A4F019B-A6D4-0BD0-D1E7-50EC0BEDAE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68" y="2133012"/>
            <a:ext cx="6521419" cy="602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2878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4B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5638800" y="236576"/>
            <a:ext cx="9157881" cy="11637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719"/>
              </a:lnSpc>
            </a:pPr>
            <a:r>
              <a:rPr lang="th-TH" sz="6000" dirty="0">
                <a:solidFill>
                  <a:srgbClr val="F7B4A7"/>
                </a:solidFill>
                <a:cs typeface="ฟ้อนต์ Medium Bold"/>
              </a:rPr>
              <a:t>สิ่งที่ได้ไปทำเพิ่มเติมมา</a:t>
            </a:r>
            <a:endParaRPr lang="en-US" sz="6000" dirty="0">
              <a:solidFill>
                <a:srgbClr val="F7B4A7"/>
              </a:solidFill>
              <a:cs typeface="ฟ้อนต์ Medium Bold"/>
            </a:endParaRPr>
          </a:p>
        </p:txBody>
      </p:sp>
      <p:pic>
        <p:nvPicPr>
          <p:cNvPr id="17" name="กราฟิก 16">
            <a:extLst>
              <a:ext uri="{FF2B5EF4-FFF2-40B4-BE49-F238E27FC236}">
                <a16:creationId xmlns:a16="http://schemas.microsoft.com/office/drawing/2014/main" id="{A55AD2D7-1798-A537-4AC9-76C72A6384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791964">
            <a:off x="70309" y="2751872"/>
            <a:ext cx="6337236" cy="5932729"/>
          </a:xfrm>
          <a:prstGeom prst="rect">
            <a:avLst/>
          </a:prstGeom>
        </p:spPr>
      </p:pic>
      <p:sp>
        <p:nvSpPr>
          <p:cNvPr id="12" name="TextBox 5">
            <a:extLst>
              <a:ext uri="{FF2B5EF4-FFF2-40B4-BE49-F238E27FC236}">
                <a16:creationId xmlns:a16="http://schemas.microsoft.com/office/drawing/2014/main" id="{DF5D5280-C326-6C19-AA3A-70417B591D0C}"/>
              </a:ext>
            </a:extLst>
          </p:cNvPr>
          <p:cNvSpPr txBox="1"/>
          <p:nvPr/>
        </p:nvSpPr>
        <p:spPr>
          <a:xfrm>
            <a:off x="6641487" y="1642541"/>
            <a:ext cx="12344400" cy="75405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827405" lvl="1" indent="-514350">
              <a:buAutoNum type="arabicPeriod"/>
            </a:pPr>
            <a:r>
              <a:rPr lang="th-TH" sz="3500" dirty="0">
                <a:solidFill>
                  <a:srgbClr val="94DDDE"/>
                </a:solidFill>
                <a:latin typeface="ฟ้อนต์ Medium Bold" panose="020B0604020202020204" charset="-34"/>
                <a:cs typeface="ฟ้อนต์ Medium Bold" panose="020B0604020202020204" charset="-34"/>
              </a:rPr>
              <a:t>ปรับให้ ใช้แค่ </a:t>
            </a:r>
            <a:r>
              <a:rPr lang="en-US" sz="3500" dirty="0">
                <a:solidFill>
                  <a:srgbClr val="94DDDE"/>
                </a:solidFill>
                <a:latin typeface="ฟ้อนต์ Medium Bold" panose="020B0604020202020204" charset="-34"/>
                <a:cs typeface="ฟ้อนต์ Medium Bold" panose="020B0604020202020204" charset="-34"/>
              </a:rPr>
              <a:t>“ </a:t>
            </a:r>
            <a:r>
              <a:rPr lang="th-TH" sz="3500" dirty="0">
                <a:solidFill>
                  <a:srgbClr val="94DDDE"/>
                </a:solidFill>
                <a:latin typeface="ฟ้อนต์ Medium Bold" panose="020B0604020202020204" charset="-34"/>
                <a:cs typeface="ฟ้อนต์ Medium Bold" panose="020B0604020202020204" charset="-34"/>
              </a:rPr>
              <a:t>ผู้ใช้งานระบบ </a:t>
            </a:r>
            <a:r>
              <a:rPr lang="en-US" sz="3500" dirty="0">
                <a:solidFill>
                  <a:srgbClr val="94DDDE"/>
                </a:solidFill>
                <a:latin typeface="ฟ้อนต์ Medium Bold" panose="020B0604020202020204" charset="-34"/>
                <a:cs typeface="ฟ้อนต์ Medium Bold" panose="020B0604020202020204" charset="-34"/>
              </a:rPr>
              <a:t>“</a:t>
            </a:r>
          </a:p>
          <a:p>
            <a:pPr marL="827405" lvl="1" indent="-514350">
              <a:buAutoNum type="arabicPeriod"/>
            </a:pPr>
            <a:r>
              <a:rPr lang="th-TH" sz="3500" dirty="0">
                <a:solidFill>
                  <a:srgbClr val="94DDDE"/>
                </a:solidFill>
                <a:latin typeface="ฟ้อนต์ Medium Bold" panose="020B0604020202020204" charset="-34"/>
                <a:cs typeface="ฟ้อนต์ Medium Bold" panose="020B0604020202020204" charset="-34"/>
              </a:rPr>
              <a:t>ปรับในส่วนของ </a:t>
            </a:r>
            <a:r>
              <a:rPr lang="en-US" sz="3500" dirty="0">
                <a:solidFill>
                  <a:srgbClr val="94DDDE"/>
                </a:solidFill>
                <a:latin typeface="ฟ้อนต์ Medium Bold" panose="020B0604020202020204" charset="-34"/>
                <a:cs typeface="ฟ้อนต์ Medium Bold" panose="020B0604020202020204" charset="-34"/>
              </a:rPr>
              <a:t>Web</a:t>
            </a:r>
            <a:r>
              <a:rPr lang="th-TH" sz="3500" dirty="0">
                <a:solidFill>
                  <a:srgbClr val="94DDDE"/>
                </a:solidFill>
                <a:latin typeface="ฟ้อนต์ Medium Bold" panose="020B0604020202020204" charset="-34"/>
                <a:cs typeface="ฟ้อนต์ Medium Bold" panose="020B0604020202020204" charset="-34"/>
              </a:rPr>
              <a:t> </a:t>
            </a:r>
            <a:r>
              <a:rPr lang="en-US" sz="3500" dirty="0">
                <a:solidFill>
                  <a:srgbClr val="94DDDE"/>
                </a:solidFill>
                <a:latin typeface="ฟ้อนต์ Medium Bold" panose="020B0604020202020204" charset="-34"/>
                <a:cs typeface="ฟ้อนต์ Medium Bold" panose="020B0604020202020204" charset="-34"/>
              </a:rPr>
              <a:t>app </a:t>
            </a:r>
            <a:r>
              <a:rPr lang="th-TH" sz="3500" dirty="0">
                <a:solidFill>
                  <a:srgbClr val="94DDDE"/>
                </a:solidFill>
                <a:latin typeface="ฟ้อนต์ Medium Bold" panose="020B0604020202020204" charset="-34"/>
                <a:cs typeface="ฟ้อนต์ Medium Bold" panose="020B0604020202020204" charset="-34"/>
              </a:rPr>
              <a:t>ใหม่</a:t>
            </a:r>
          </a:p>
          <a:p>
            <a:pPr marL="827405" lvl="1" indent="-514350">
              <a:buAutoNum type="arabicPeriod"/>
            </a:pPr>
            <a:r>
              <a:rPr lang="th-TH" sz="3500" dirty="0">
                <a:solidFill>
                  <a:srgbClr val="94DDDE"/>
                </a:solidFill>
                <a:latin typeface="ฟ้อนต์ Medium Bold" panose="020B0604020202020204" charset="-34"/>
                <a:cs typeface="ฟ้อนต์ Medium Bold" panose="020B0604020202020204" charset="-34"/>
              </a:rPr>
              <a:t>การกรอกข้อมูลสำหรับใช้งานในมือถือให้ง่ายต่อการใช้งาน</a:t>
            </a:r>
          </a:p>
          <a:p>
            <a:pPr marL="827405" lvl="1" indent="-514350">
              <a:buAutoNum type="arabicPeriod"/>
            </a:pPr>
            <a:r>
              <a:rPr lang="th-TH" sz="3500" dirty="0">
                <a:solidFill>
                  <a:srgbClr val="94DDDE"/>
                </a:solidFill>
                <a:latin typeface="ฟ้อนต์ Medium Bold" panose="020B0604020202020204" charset="-34"/>
                <a:cs typeface="ฟ้อนต์ Medium Bold" panose="020B0604020202020204" charset="-34"/>
              </a:rPr>
              <a:t>หน้าจอ </a:t>
            </a:r>
            <a:r>
              <a:rPr lang="en-US" sz="3500" dirty="0">
                <a:solidFill>
                  <a:srgbClr val="94DDDE"/>
                </a:solidFill>
                <a:latin typeface="ฟ้อนต์ Medium Bold" panose="020B0604020202020204" charset="-34"/>
                <a:cs typeface="ฟ้อนต์ Medium Bold" panose="020B0604020202020204" charset="-34"/>
              </a:rPr>
              <a:t>response </a:t>
            </a:r>
            <a:r>
              <a:rPr lang="th-TH" sz="3500" dirty="0">
                <a:solidFill>
                  <a:srgbClr val="94DDDE"/>
                </a:solidFill>
                <a:latin typeface="ฟ้อนต์ Medium Bold" panose="020B0604020202020204" charset="-34"/>
                <a:cs typeface="ฟ้อนต์ Medium Bold" panose="020B0604020202020204" charset="-34"/>
              </a:rPr>
              <a:t>กับ ขนาดจอมือถือ</a:t>
            </a:r>
          </a:p>
          <a:p>
            <a:pPr marL="827405" lvl="1" indent="-514350">
              <a:buAutoNum type="arabicPeriod"/>
            </a:pPr>
            <a:r>
              <a:rPr lang="th-TH" sz="3500" dirty="0">
                <a:solidFill>
                  <a:srgbClr val="94DDDE"/>
                </a:solidFill>
                <a:latin typeface="ฟ้อนต์ Medium Bold" panose="020B0604020202020204" charset="-34"/>
                <a:cs typeface="ฟ้อนต์ Medium Bold" panose="020B0604020202020204" charset="-34"/>
              </a:rPr>
              <a:t>แก้ไข </a:t>
            </a:r>
            <a:r>
              <a:rPr lang="en-US" sz="3500" dirty="0">
                <a:solidFill>
                  <a:srgbClr val="94DDDE"/>
                </a:solidFill>
                <a:latin typeface="ฟ้อนต์ Medium Bold" panose="020B0604020202020204" charset="-34"/>
                <a:cs typeface="ฟ้อนต์ Medium Bold" panose="020B0604020202020204" charset="-34"/>
              </a:rPr>
              <a:t>Error </a:t>
            </a:r>
            <a:r>
              <a:rPr lang="th-TH" sz="3500" dirty="0">
                <a:solidFill>
                  <a:srgbClr val="94DDDE"/>
                </a:solidFill>
                <a:latin typeface="ฟ้อนต์ Medium Bold" panose="020B0604020202020204" charset="-34"/>
                <a:cs typeface="ฟ้อนต์ Medium Bold" panose="020B0604020202020204" charset="-34"/>
              </a:rPr>
              <a:t>ในส่วนของหน้าแต่ละหน้า เพิ่ม ลบ แก้ไข                                    ได้ทั้งหมดแล้ว</a:t>
            </a:r>
          </a:p>
          <a:p>
            <a:pPr marL="827405" lvl="1" indent="-514350">
              <a:buAutoNum type="arabicPeriod"/>
            </a:pPr>
            <a:r>
              <a:rPr lang="th-TH" sz="3500" dirty="0">
                <a:solidFill>
                  <a:srgbClr val="94DDDE"/>
                </a:solidFill>
                <a:latin typeface="ฟ้อนต์ Medium Bold" panose="020B0604020202020204" charset="-34"/>
                <a:cs typeface="ฟ้อนต์ Medium Bold" panose="020B0604020202020204" charset="-34"/>
              </a:rPr>
              <a:t>ให้สมัครและเข้าสู่ระบบผ่าน แอพ </a:t>
            </a:r>
            <a:r>
              <a:rPr lang="en-US" sz="3500" dirty="0">
                <a:solidFill>
                  <a:srgbClr val="94DDDE"/>
                </a:solidFill>
                <a:latin typeface="ฟ้อนต์ Medium Bold" panose="020B0604020202020204" charset="-34"/>
                <a:cs typeface="ฟ้อนต์ Medium Bold" panose="020B0604020202020204" charset="-34"/>
              </a:rPr>
              <a:t>Line </a:t>
            </a:r>
          </a:p>
          <a:p>
            <a:pPr marL="827405" lvl="1" indent="-514350">
              <a:buAutoNum type="arabicPeriod"/>
            </a:pPr>
            <a:r>
              <a:rPr lang="th-TH" sz="3500" dirty="0">
                <a:solidFill>
                  <a:srgbClr val="94DDDE"/>
                </a:solidFill>
                <a:latin typeface="ฟ้อนต์ Medium Bold" panose="020B0604020202020204" charset="-34"/>
                <a:cs typeface="ฟ้อนต์ Medium Bold" panose="020B0604020202020204" charset="-34"/>
              </a:rPr>
              <a:t>แก้ไข </a:t>
            </a:r>
            <a:r>
              <a:rPr lang="en-US" sz="3500" dirty="0">
                <a:solidFill>
                  <a:srgbClr val="94DDDE"/>
                </a:solidFill>
                <a:latin typeface="ฟ้อนต์ Medium Bold" panose="020B0604020202020204" charset="-34"/>
                <a:cs typeface="ฟ้อนต์ Medium Bold" panose="020B0604020202020204" charset="-34"/>
              </a:rPr>
              <a:t>Web app </a:t>
            </a:r>
            <a:r>
              <a:rPr lang="th-TH" sz="3500" dirty="0">
                <a:solidFill>
                  <a:srgbClr val="94DDDE"/>
                </a:solidFill>
                <a:latin typeface="ฟ้อนต์ Medium Bold" panose="020B0604020202020204" charset="-34"/>
                <a:cs typeface="ฟ้อนต์ Medium Bold" panose="020B0604020202020204" charset="-34"/>
              </a:rPr>
              <a:t>ให้สอดคล้องกับ </a:t>
            </a:r>
            <a:r>
              <a:rPr lang="en-US" sz="3500" dirty="0">
                <a:solidFill>
                  <a:srgbClr val="94DDDE"/>
                </a:solidFill>
                <a:latin typeface="ฟ้อนต์ Medium Bold" panose="020B0604020202020204" charset="-34"/>
                <a:cs typeface="ฟ้อนต์ Medium Bold" panose="020B0604020202020204" charset="-34"/>
              </a:rPr>
              <a:t>Line OA</a:t>
            </a:r>
          </a:p>
          <a:p>
            <a:pPr marL="827405" lvl="1" indent="-514350">
              <a:buAutoNum type="arabicPeriod"/>
            </a:pPr>
            <a:r>
              <a:rPr lang="th-TH" sz="3500" dirty="0">
                <a:solidFill>
                  <a:srgbClr val="94DDDE"/>
                </a:solidFill>
                <a:latin typeface="ฟ้อนต์ Medium Bold" panose="020B0604020202020204" charset="-34"/>
                <a:cs typeface="ฟ้อนต์ Medium Bold" panose="020B0604020202020204" charset="-34"/>
              </a:rPr>
              <a:t>ปรับบแก้ไข </a:t>
            </a:r>
            <a:r>
              <a:rPr lang="en-US" sz="3500" dirty="0">
                <a:solidFill>
                  <a:srgbClr val="94DDDE"/>
                </a:solidFill>
                <a:latin typeface="ฟ้อนต์ Medium Bold" panose="020B0604020202020204" charset="-34"/>
                <a:cs typeface="ฟ้อนต์ Medium Bold" panose="020B0604020202020204" charset="-34"/>
              </a:rPr>
              <a:t>Interface </a:t>
            </a:r>
            <a:endParaRPr lang="th-TH" sz="3500" dirty="0">
              <a:solidFill>
                <a:srgbClr val="94DDDE"/>
              </a:solidFill>
              <a:latin typeface="ฟ้อนต์ Medium Bold" panose="020B0604020202020204" charset="-34"/>
              <a:cs typeface="ฟ้อนต์ Medium Bold" panose="020B0604020202020204" charset="-34"/>
            </a:endParaRPr>
          </a:p>
          <a:p>
            <a:pPr marL="827405" lvl="1" indent="-514350">
              <a:buAutoNum type="arabicPeriod"/>
            </a:pPr>
            <a:r>
              <a:rPr lang="th-TH" sz="3500" dirty="0">
                <a:solidFill>
                  <a:srgbClr val="94DDDE"/>
                </a:solidFill>
                <a:latin typeface="ฟ้อนต์ Medium Bold" panose="020B0604020202020204" charset="-34"/>
                <a:cs typeface="ฟ้อนต์ Medium Bold" panose="020B0604020202020204" charset="-34"/>
              </a:rPr>
              <a:t>การนำ </a:t>
            </a:r>
            <a:r>
              <a:rPr lang="en-US" sz="3500" dirty="0">
                <a:solidFill>
                  <a:srgbClr val="94DDDE"/>
                </a:solidFill>
                <a:latin typeface="ฟ้อนต์ Medium Bold" panose="020B0604020202020204" charset="-34"/>
                <a:cs typeface="ฟ้อนต์ Medium Bold" panose="020B0604020202020204" charset="-34"/>
              </a:rPr>
              <a:t>Line </a:t>
            </a:r>
            <a:r>
              <a:rPr lang="en-US" sz="3500" dirty="0" err="1">
                <a:solidFill>
                  <a:srgbClr val="94DDDE"/>
                </a:solidFill>
                <a:latin typeface="ฟ้อนต์ Medium Bold" panose="020B0604020202020204" charset="-34"/>
                <a:cs typeface="ฟ้อนต์ Medium Bold" panose="020B0604020202020204" charset="-34"/>
              </a:rPr>
              <a:t>liff</a:t>
            </a:r>
            <a:r>
              <a:rPr lang="en-US" sz="3500" dirty="0">
                <a:solidFill>
                  <a:srgbClr val="94DDDE"/>
                </a:solidFill>
                <a:latin typeface="ฟ้อนต์ Medium Bold" panose="020B0604020202020204" charset="-34"/>
                <a:cs typeface="ฟ้อนต์ Medium Bold" panose="020B0604020202020204" charset="-34"/>
              </a:rPr>
              <a:t> </a:t>
            </a:r>
            <a:r>
              <a:rPr lang="th-TH" sz="3500" dirty="0">
                <a:solidFill>
                  <a:srgbClr val="94DDDE"/>
                </a:solidFill>
                <a:latin typeface="ฟ้อนต์ Medium Bold" panose="020B0604020202020204" charset="-34"/>
                <a:cs typeface="ฟ้อนต์ Medium Bold" panose="020B0604020202020204" charset="-34"/>
              </a:rPr>
              <a:t>เข้ามาช่วยในส่วนของข้อมูล                                       จากผู้ใช้</a:t>
            </a:r>
            <a:r>
              <a:rPr lang="en-US" sz="3500" dirty="0">
                <a:solidFill>
                  <a:srgbClr val="94DDDE"/>
                </a:solidFill>
                <a:latin typeface="ฟ้อนต์ Medium Bold" panose="020B0604020202020204" charset="-34"/>
                <a:cs typeface="ฟ้อนต์ Medium Bold" panose="020B0604020202020204" charset="-34"/>
              </a:rPr>
              <a:t> Line</a:t>
            </a:r>
            <a:r>
              <a:rPr lang="th-TH" sz="3500" dirty="0">
                <a:solidFill>
                  <a:srgbClr val="94DDDE"/>
                </a:solidFill>
                <a:latin typeface="ฟ้อนต์ Medium Bold" panose="020B0604020202020204" charset="-34"/>
                <a:cs typeface="ฟ้อนต์ Medium Bold" panose="020B0604020202020204" charset="-34"/>
              </a:rPr>
              <a:t> มาใช้ในการล็อกอิน</a:t>
            </a:r>
          </a:p>
          <a:p>
            <a:pPr marL="827405" lvl="1" indent="-514350">
              <a:buAutoNum type="arabicPeriod"/>
            </a:pPr>
            <a:r>
              <a:rPr lang="th-TH" sz="3500" dirty="0">
                <a:solidFill>
                  <a:srgbClr val="94DDDE"/>
                </a:solidFill>
                <a:latin typeface="ฟ้อนต์ Medium Bold" panose="020B0604020202020204" charset="-34"/>
                <a:cs typeface="ฟ้อนต์ Medium Bold" panose="020B0604020202020204" charset="-34"/>
              </a:rPr>
              <a:t>นำ</a:t>
            </a:r>
            <a:r>
              <a:rPr lang="en-US" sz="3500" dirty="0">
                <a:solidFill>
                  <a:srgbClr val="94DDDE"/>
                </a:solidFill>
                <a:latin typeface="ฟ้อนต์ Medium Bold" panose="020B0604020202020204" charset="-34"/>
                <a:cs typeface="ฟ้อนต์ Medium Bold" panose="020B0604020202020204" charset="-34"/>
              </a:rPr>
              <a:t> rich menu </a:t>
            </a:r>
            <a:r>
              <a:rPr lang="th-TH" sz="3500" dirty="0">
                <a:solidFill>
                  <a:srgbClr val="94DDDE"/>
                </a:solidFill>
                <a:latin typeface="ฟ้อนต์ Medium Bold" panose="020B0604020202020204" charset="-34"/>
                <a:cs typeface="ฟ้อนต์ Medium Bold" panose="020B0604020202020204" charset="-34"/>
              </a:rPr>
              <a:t>มาใช้ร่วมกับ </a:t>
            </a:r>
            <a:r>
              <a:rPr lang="en-US" sz="3500" dirty="0">
                <a:solidFill>
                  <a:srgbClr val="94DDDE"/>
                </a:solidFill>
                <a:latin typeface="ฟ้อนต์ Medium Bold" panose="020B0604020202020204" charset="-34"/>
                <a:cs typeface="ฟ้อนต์ Medium Bold" panose="020B0604020202020204" charset="-34"/>
              </a:rPr>
              <a:t>Line</a:t>
            </a:r>
            <a:endParaRPr lang="th-TH" sz="3500" dirty="0">
              <a:solidFill>
                <a:srgbClr val="94DDDE"/>
              </a:solidFill>
              <a:latin typeface="ฟ้อนต์ Medium Bold" panose="020B0604020202020204" charset="-34"/>
              <a:cs typeface="ฟ้อนต์ Medium Bold" panose="020B0604020202020204" charset="-34"/>
            </a:endParaRPr>
          </a:p>
          <a:p>
            <a:pPr marL="827405" lvl="1" indent="-514350">
              <a:buAutoNum type="arabicPeriod"/>
            </a:pPr>
            <a:r>
              <a:rPr lang="th-TH" sz="3500" dirty="0">
                <a:solidFill>
                  <a:srgbClr val="94DDDE"/>
                </a:solidFill>
                <a:latin typeface="ฟ้อนต์ Medium Bold" panose="020B0604020202020204" charset="-34"/>
                <a:cs typeface="ฟ้อนต์ Medium Bold" panose="020B0604020202020204" charset="-34"/>
              </a:rPr>
              <a:t>แสดง </a:t>
            </a:r>
            <a:r>
              <a:rPr lang="en-US" sz="3500" dirty="0">
                <a:solidFill>
                  <a:srgbClr val="94DDDE"/>
                </a:solidFill>
                <a:latin typeface="ฟ้อนต์ Medium Bold" panose="020B0604020202020204" charset="-34"/>
                <a:cs typeface="ฟ้อนต์ Medium Bold" panose="020B0604020202020204" charset="-34"/>
              </a:rPr>
              <a:t>flex message</a:t>
            </a:r>
            <a:r>
              <a:rPr lang="th-TH" sz="3500" dirty="0">
                <a:solidFill>
                  <a:srgbClr val="94DDDE"/>
                </a:solidFill>
                <a:latin typeface="ฟ้อนต์ Medium Bold" panose="020B0604020202020204" charset="-34"/>
                <a:cs typeface="ฟ้อนต์ Medium Bold" panose="020B0604020202020204" charset="-34"/>
              </a:rPr>
              <a:t> ผ่าน </a:t>
            </a:r>
            <a:r>
              <a:rPr lang="en-US" sz="3500" dirty="0">
                <a:solidFill>
                  <a:srgbClr val="94DDDE"/>
                </a:solidFill>
                <a:latin typeface="ฟ้อนต์ Medium Bold" panose="020B0604020202020204" charset="-34"/>
                <a:cs typeface="ฟ้อนต์ Medium Bold" panose="020B0604020202020204" charset="-34"/>
              </a:rPr>
              <a:t>Chat</a:t>
            </a:r>
            <a:r>
              <a:rPr lang="th-TH" sz="3500" dirty="0">
                <a:solidFill>
                  <a:srgbClr val="94DDDE"/>
                </a:solidFill>
                <a:latin typeface="ฟ้อนต์ Medium Bold" panose="020B0604020202020204" charset="-34"/>
                <a:cs typeface="ฟ้อนต์ Medium Bold" panose="020B0604020202020204" charset="-34"/>
              </a:rPr>
              <a:t> </a:t>
            </a:r>
            <a:r>
              <a:rPr lang="en-US" sz="3500" dirty="0">
                <a:solidFill>
                  <a:srgbClr val="94DDDE"/>
                </a:solidFill>
                <a:latin typeface="ฟ้อนต์ Medium Bold" panose="020B0604020202020204" charset="-34"/>
                <a:cs typeface="ฟ้อนต์ Medium Bold" panose="020B0604020202020204" charset="-34"/>
              </a:rPr>
              <a:t>Line					</a:t>
            </a:r>
            <a:r>
              <a:rPr lang="th-TH" sz="3500" dirty="0">
                <a:solidFill>
                  <a:srgbClr val="94DDDE"/>
                </a:solidFill>
                <a:latin typeface="ฟ้อนต์ Medium Bold" panose="020B0604020202020204" charset="-34"/>
                <a:cs typeface="ฟ้อนต์ Medium Bold" panose="020B0604020202020204" charset="-34"/>
              </a:rPr>
              <a:t> เมื่อผู้ใช้ทำการบันทึกฟอร์มต่างๆ</a:t>
            </a:r>
            <a:endParaRPr lang="en-US" sz="3500" dirty="0">
              <a:solidFill>
                <a:srgbClr val="94DDDE"/>
              </a:solidFill>
              <a:latin typeface="ฟ้อนต์ Medium Bold" panose="020B0604020202020204" charset="-34"/>
              <a:cs typeface="ฟ้อนต์ Medium Bold" panose="020B0604020202020204" charset="-34"/>
            </a:endParaRPr>
          </a:p>
        </p:txBody>
      </p:sp>
      <p:pic>
        <p:nvPicPr>
          <p:cNvPr id="15" name="รูปภาพ 14" descr="รูปภาพประกอบด้วย การวาดภาพ, ภาพตัดปะ, ภาพประกอบ, กราฟิก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C3C4B624-AA01-5033-1C48-82935A58F5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9432" y="2381739"/>
            <a:ext cx="2664477" cy="3962202"/>
          </a:xfrm>
          <a:prstGeom prst="rect">
            <a:avLst/>
          </a:prstGeom>
        </p:spPr>
      </p:pic>
      <p:pic>
        <p:nvPicPr>
          <p:cNvPr id="23" name="กราฟิก 22">
            <a:extLst>
              <a:ext uri="{FF2B5EF4-FFF2-40B4-BE49-F238E27FC236}">
                <a16:creationId xmlns:a16="http://schemas.microsoft.com/office/drawing/2014/main" id="{F3582AFD-CB13-2D01-FF2E-542006E335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1854" y="4996427"/>
            <a:ext cx="2214563" cy="3157607"/>
          </a:xfrm>
          <a:prstGeom prst="rect">
            <a:avLst/>
          </a:prstGeom>
        </p:spPr>
      </p:pic>
      <p:pic>
        <p:nvPicPr>
          <p:cNvPr id="25" name="กราฟิก 24">
            <a:extLst>
              <a:ext uri="{FF2B5EF4-FFF2-40B4-BE49-F238E27FC236}">
                <a16:creationId xmlns:a16="http://schemas.microsoft.com/office/drawing/2014/main" id="{C8FC80E0-6B64-17B8-057A-B3ACFE8E53A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667000" y="5763259"/>
            <a:ext cx="2505075" cy="2390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315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DD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รูปภาพ 30" descr="รูปภาพประกอบด้วย ภาพตัดปะ, การ์ตูนแอนิเมชัน, การ์ตูน, แอนิเมชัน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CB808348-4696-1FB3-3CF2-A784BD94DB5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04" b="15697"/>
          <a:stretch/>
        </p:blipFill>
        <p:spPr>
          <a:xfrm>
            <a:off x="-34834" y="1"/>
            <a:ext cx="18322834" cy="10287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CFBE6F5-BEFC-92F7-AC8F-E73C970516AF}"/>
              </a:ext>
            </a:extLst>
          </p:cNvPr>
          <p:cNvSpPr txBox="1"/>
          <p:nvPr/>
        </p:nvSpPr>
        <p:spPr>
          <a:xfrm>
            <a:off x="3086099" y="1638300"/>
            <a:ext cx="13449301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827405" lvl="1" indent="-514350">
              <a:buAutoNum type="arabicPeriod"/>
            </a:pPr>
            <a:r>
              <a:rPr lang="th-TH" sz="4000" dirty="0">
                <a:solidFill>
                  <a:srgbClr val="2B4B82"/>
                </a:solidFill>
                <a:latin typeface="ฟ้อนต์ Medium Bold" panose="020B0604020202020204" charset="-34"/>
                <a:cs typeface="ฟ้อนต์ Medium Bold" panose="020B0604020202020204" charset="-34"/>
              </a:rPr>
              <a:t>ปรับในส่วนของ </a:t>
            </a:r>
            <a:r>
              <a:rPr lang="en-US" sz="4000" dirty="0">
                <a:solidFill>
                  <a:srgbClr val="2B4B82"/>
                </a:solidFill>
                <a:latin typeface="ฟ้อนต์ Medium Bold" panose="020B0604020202020204" charset="-34"/>
                <a:cs typeface="ฟ้อนต์ Medium Bold" panose="020B0604020202020204" charset="-34"/>
              </a:rPr>
              <a:t>Web</a:t>
            </a:r>
            <a:r>
              <a:rPr lang="th-TH" sz="4000" dirty="0">
                <a:solidFill>
                  <a:srgbClr val="2B4B82"/>
                </a:solidFill>
                <a:latin typeface="ฟ้อนต์ Medium Bold" panose="020B0604020202020204" charset="-34"/>
                <a:cs typeface="ฟ้อนต์ Medium Bold" panose="020B0604020202020204" charset="-34"/>
              </a:rPr>
              <a:t> </a:t>
            </a:r>
            <a:r>
              <a:rPr lang="en-US" sz="4000" dirty="0">
                <a:solidFill>
                  <a:srgbClr val="2B4B82"/>
                </a:solidFill>
                <a:latin typeface="ฟ้อนต์ Medium Bold" panose="020B0604020202020204" charset="-34"/>
                <a:cs typeface="ฟ้อนต์ Medium Bold" panose="020B0604020202020204" charset="-34"/>
              </a:rPr>
              <a:t>app </a:t>
            </a:r>
            <a:r>
              <a:rPr lang="th-TH" sz="4000" dirty="0">
                <a:solidFill>
                  <a:srgbClr val="2B4B82"/>
                </a:solidFill>
                <a:latin typeface="ฟ้อนต์ Medium Bold" panose="020B0604020202020204" charset="-34"/>
                <a:cs typeface="ฟ้อนต์ Medium Bold" panose="020B0604020202020204" charset="-34"/>
              </a:rPr>
              <a:t>ใหม่ ใช้ร่วมกับ </a:t>
            </a:r>
            <a:r>
              <a:rPr lang="en-US" sz="4000" dirty="0">
                <a:solidFill>
                  <a:srgbClr val="2B4B82"/>
                </a:solidFill>
                <a:latin typeface="ฟ้อนต์ Medium Bold" panose="020B0604020202020204" charset="-34"/>
                <a:cs typeface="ฟ้อนต์ Medium Bold" panose="020B0604020202020204" charset="-34"/>
              </a:rPr>
              <a:t>Line OA</a:t>
            </a:r>
            <a:endParaRPr lang="th-TH" sz="4000" dirty="0">
              <a:solidFill>
                <a:srgbClr val="2B4B82"/>
              </a:solidFill>
              <a:latin typeface="ฟ้อนต์ Medium Bold" panose="020B0604020202020204" charset="-34"/>
              <a:cs typeface="ฟ้อนต์ Medium Bold" panose="020B0604020202020204" charset="-34"/>
            </a:endParaRPr>
          </a:p>
        </p:txBody>
      </p:sp>
      <p:pic>
        <p:nvPicPr>
          <p:cNvPr id="6" name="Picture 9" descr="A screenshot of a sign up form&#10;&#10;Description automatically generated">
            <a:extLst>
              <a:ext uri="{FF2B5EF4-FFF2-40B4-BE49-F238E27FC236}">
                <a16:creationId xmlns:a16="http://schemas.microsoft.com/office/drawing/2014/main" id="{E74B7BB2-D17D-886B-48A4-8B2234B6927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31" r="26811" b="8532"/>
          <a:stretch/>
        </p:blipFill>
        <p:spPr bwMode="auto">
          <a:xfrm>
            <a:off x="1023561" y="3137428"/>
            <a:ext cx="3614361" cy="450175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2" name="TextBox 3">
            <a:extLst>
              <a:ext uri="{FF2B5EF4-FFF2-40B4-BE49-F238E27FC236}">
                <a16:creationId xmlns:a16="http://schemas.microsoft.com/office/drawing/2014/main" id="{9A4D12F5-3058-8133-A8C9-A818F19E0518}"/>
              </a:ext>
            </a:extLst>
          </p:cNvPr>
          <p:cNvSpPr txBox="1"/>
          <p:nvPr/>
        </p:nvSpPr>
        <p:spPr>
          <a:xfrm>
            <a:off x="2895600" y="8877300"/>
            <a:ext cx="12115801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13055" lvl="1" algn="ctr"/>
            <a:r>
              <a:rPr lang="th-TH" sz="4000" dirty="0">
                <a:solidFill>
                  <a:srgbClr val="2B4B82"/>
                </a:solidFill>
                <a:latin typeface="ฟ้อนต์ Medium Bold" panose="020B0604020202020204" charset="-34"/>
                <a:cs typeface="ฟ้อนต์ Medium Bold" panose="020B0604020202020204" charset="-34"/>
              </a:rPr>
              <a:t>ก่อนปรับ</a:t>
            </a:r>
          </a:p>
        </p:txBody>
      </p:sp>
      <p:pic>
        <p:nvPicPr>
          <p:cNvPr id="1030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DBE26ABE-30A0-656F-F13B-DB7DE3B6F4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91"/>
          <a:stretch/>
        </p:blipFill>
        <p:spPr bwMode="auto">
          <a:xfrm>
            <a:off x="8953500" y="3239352"/>
            <a:ext cx="8542503" cy="42869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35E27509-3009-D35C-A0CF-9B14C36005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6961" y="2771956"/>
            <a:ext cx="2971800" cy="522176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3" name="TextBox 3">
            <a:extLst>
              <a:ext uri="{FF2B5EF4-FFF2-40B4-BE49-F238E27FC236}">
                <a16:creationId xmlns:a16="http://schemas.microsoft.com/office/drawing/2014/main" id="{59920079-EDA6-0014-30F3-63BE1A5A2038}"/>
              </a:ext>
            </a:extLst>
          </p:cNvPr>
          <p:cNvSpPr txBox="1"/>
          <p:nvPr/>
        </p:nvSpPr>
        <p:spPr>
          <a:xfrm>
            <a:off x="6400800" y="39616"/>
            <a:ext cx="9157881" cy="11637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719"/>
              </a:lnSpc>
            </a:pPr>
            <a:r>
              <a:rPr lang="th-TH" sz="5000" dirty="0">
                <a:solidFill>
                  <a:srgbClr val="2B4B82"/>
                </a:solidFill>
                <a:cs typeface="ฟ้อนต์ Medium Bold"/>
              </a:rPr>
              <a:t>สิ่งที่ได้ไปทำเพิ่มเติมมา</a:t>
            </a:r>
            <a:endParaRPr lang="en-US" sz="5000" dirty="0">
              <a:solidFill>
                <a:srgbClr val="2B4B82"/>
              </a:solidFill>
              <a:cs typeface="ฟ้อนต์ Medium Bold"/>
            </a:endParaRPr>
          </a:p>
        </p:txBody>
      </p:sp>
    </p:spTree>
    <p:extLst>
      <p:ext uri="{BB962C8B-B14F-4D97-AF65-F5344CB8AC3E}">
        <p14:creationId xmlns:p14="http://schemas.microsoft.com/office/powerpoint/2010/main" val="11884354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DD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รูปภาพ 18" descr="รูปภาพประกอบด้วย ภาพตัดปะ, การ์ตูนแอนิเมชัน, การ์ตูน, แอนิเมชัน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119D248B-EFCF-0047-3F88-DDC5D872F93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04" b="15697"/>
          <a:stretch/>
        </p:blipFill>
        <p:spPr>
          <a:xfrm>
            <a:off x="-34834" y="1"/>
            <a:ext cx="18322834" cy="10287000"/>
          </a:xfrm>
          <a:prstGeom prst="rect">
            <a:avLst/>
          </a:prstGeom>
        </p:spPr>
      </p:pic>
      <p:sp>
        <p:nvSpPr>
          <p:cNvPr id="2" name="TextBox 3">
            <a:extLst>
              <a:ext uri="{FF2B5EF4-FFF2-40B4-BE49-F238E27FC236}">
                <a16:creationId xmlns:a16="http://schemas.microsoft.com/office/drawing/2014/main" id="{9903426F-CE15-DEF6-DC89-2D34D218A7DE}"/>
              </a:ext>
            </a:extLst>
          </p:cNvPr>
          <p:cNvSpPr txBox="1"/>
          <p:nvPr/>
        </p:nvSpPr>
        <p:spPr>
          <a:xfrm>
            <a:off x="3086098" y="1104900"/>
            <a:ext cx="12115801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827405" lvl="1" indent="-514350">
              <a:buAutoNum type="arabicPeriod"/>
            </a:pPr>
            <a:r>
              <a:rPr lang="th-TH" sz="4000" dirty="0">
                <a:solidFill>
                  <a:srgbClr val="2B4B82"/>
                </a:solidFill>
                <a:latin typeface="ฟ้อนต์ Medium Bold" panose="020B0604020202020204" charset="-34"/>
                <a:cs typeface="ฟ้อนต์ Medium Bold" panose="020B0604020202020204" charset="-34"/>
              </a:rPr>
              <a:t>ปรับในส่วนของ </a:t>
            </a:r>
            <a:r>
              <a:rPr lang="en-US" sz="4000" dirty="0">
                <a:solidFill>
                  <a:srgbClr val="2B4B82"/>
                </a:solidFill>
                <a:latin typeface="ฟ้อนต์ Medium Bold" panose="020B0604020202020204" charset="-34"/>
                <a:cs typeface="ฟ้อนต์ Medium Bold" panose="020B0604020202020204" charset="-34"/>
              </a:rPr>
              <a:t>Web</a:t>
            </a:r>
            <a:r>
              <a:rPr lang="th-TH" sz="4000" dirty="0">
                <a:solidFill>
                  <a:srgbClr val="2B4B82"/>
                </a:solidFill>
                <a:latin typeface="ฟ้อนต์ Medium Bold" panose="020B0604020202020204" charset="-34"/>
                <a:cs typeface="ฟ้อนต์ Medium Bold" panose="020B0604020202020204" charset="-34"/>
              </a:rPr>
              <a:t> </a:t>
            </a:r>
            <a:r>
              <a:rPr lang="en-US" sz="4000" dirty="0">
                <a:solidFill>
                  <a:srgbClr val="2B4B82"/>
                </a:solidFill>
                <a:latin typeface="ฟ้อนต์ Medium Bold" panose="020B0604020202020204" charset="-34"/>
                <a:cs typeface="ฟ้อนต์ Medium Bold" panose="020B0604020202020204" charset="-34"/>
              </a:rPr>
              <a:t>app </a:t>
            </a:r>
            <a:r>
              <a:rPr lang="th-TH" sz="4000" dirty="0">
                <a:solidFill>
                  <a:srgbClr val="2B4B82"/>
                </a:solidFill>
                <a:latin typeface="ฟ้อนต์ Medium Bold" panose="020B0604020202020204" charset="-34"/>
                <a:cs typeface="ฟ้อนต์ Medium Bold" panose="020B0604020202020204" charset="-34"/>
              </a:rPr>
              <a:t>ใหม่ ใช้ร่วมกับ </a:t>
            </a:r>
            <a:r>
              <a:rPr lang="en-US" sz="4000" dirty="0">
                <a:solidFill>
                  <a:srgbClr val="2B4B82"/>
                </a:solidFill>
                <a:latin typeface="ฟ้อนต์ Medium Bold" panose="020B0604020202020204" charset="-34"/>
                <a:cs typeface="ฟ้อนต์ Medium Bold" panose="020B0604020202020204" charset="-34"/>
              </a:rPr>
              <a:t>Line</a:t>
            </a:r>
            <a:endParaRPr lang="th-TH" sz="4000" dirty="0">
              <a:solidFill>
                <a:srgbClr val="2B4B82"/>
              </a:solidFill>
              <a:latin typeface="ฟ้อนต์ Medium Bold" panose="020B0604020202020204" charset="-34"/>
              <a:cs typeface="ฟ้อนต์ Medium Bold" panose="020B0604020202020204" charset="-34"/>
            </a:endParaRPr>
          </a:p>
        </p:txBody>
      </p:sp>
      <p:pic>
        <p:nvPicPr>
          <p:cNvPr id="4" name="รูปภาพ 3" descr="รูปภาพประกอบด้วย ข้อความ, ภาพหน้าจอ, หน้าเว็บ, การโฆษณาออนไลน์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687C7D38-4AEE-23A2-8C0A-4C4DE5152EC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63" b="2533"/>
          <a:stretch/>
        </p:blipFill>
        <p:spPr>
          <a:xfrm>
            <a:off x="3338132" y="2476501"/>
            <a:ext cx="2801449" cy="5638800"/>
          </a:xfrm>
          <a:prstGeom prst="rect">
            <a:avLst/>
          </a:prstGeom>
        </p:spPr>
      </p:pic>
      <p:pic>
        <p:nvPicPr>
          <p:cNvPr id="6" name="รูปภาพ 5" descr="รูปภาพประกอบด้วย ข้อความ, ภาพหน้าจอ, การโฆษณาออนไลน์, ระบบปฏิบัติการ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D4095BDD-7614-9604-AF29-72E166FB70A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7832" y="2476500"/>
            <a:ext cx="2814302" cy="5638801"/>
          </a:xfrm>
          <a:prstGeom prst="rect">
            <a:avLst/>
          </a:prstGeom>
        </p:spPr>
      </p:pic>
      <p:pic>
        <p:nvPicPr>
          <p:cNvPr id="8" name="รูปภาพ 7" descr="รูปภาพประกอบด้วย ข้อความ, ภาพหน้าจอ, หน้าเว็บ, เว็บไซต์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8BDEA8F4-C09F-4607-9E36-D57D399E516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5785" y="2476501"/>
            <a:ext cx="2784095" cy="5638800"/>
          </a:xfrm>
          <a:prstGeom prst="rect">
            <a:avLst/>
          </a:prstGeom>
        </p:spPr>
      </p:pic>
      <p:pic>
        <p:nvPicPr>
          <p:cNvPr id="10" name="รูปภาพ 9" descr="รูปภาพประกอบด้วย ข้อความ, ภาพหน้าจอ, เว็บไซต์, หน้าเว็บ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D570748D-6FE5-18E3-582F-03C275E6F59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73531" y="2476501"/>
            <a:ext cx="2770411" cy="5638800"/>
          </a:xfrm>
          <a:prstGeom prst="rect">
            <a:avLst/>
          </a:prstGeom>
        </p:spPr>
      </p:pic>
      <p:pic>
        <p:nvPicPr>
          <p:cNvPr id="12" name="รูปภาพ 11" descr="รูปภาพประกอบด้วย ข้อความ, ภาพหน้าจอ, ตัวอักษร, จำนวน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E86807EB-318C-AA2D-EF21-BFD3F549463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22994" y="2476500"/>
            <a:ext cx="2707806" cy="5638800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24267B48-A463-4BC2-D8D0-2D20E47C9F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03"/>
          <a:stretch/>
        </p:blipFill>
        <p:spPr bwMode="auto">
          <a:xfrm>
            <a:off x="528189" y="2476500"/>
            <a:ext cx="2681692" cy="563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3">
            <a:extLst>
              <a:ext uri="{FF2B5EF4-FFF2-40B4-BE49-F238E27FC236}">
                <a16:creationId xmlns:a16="http://schemas.microsoft.com/office/drawing/2014/main" id="{107326C6-D524-0932-5F6D-87508422F7E9}"/>
              </a:ext>
            </a:extLst>
          </p:cNvPr>
          <p:cNvSpPr txBox="1"/>
          <p:nvPr/>
        </p:nvSpPr>
        <p:spPr>
          <a:xfrm>
            <a:off x="2895600" y="8877300"/>
            <a:ext cx="12115801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13055" lvl="1" algn="ctr"/>
            <a:r>
              <a:rPr lang="th-TH" sz="4000" dirty="0">
                <a:solidFill>
                  <a:srgbClr val="2B4B82"/>
                </a:solidFill>
                <a:latin typeface="ฟ้อนต์ Medium Bold" panose="020B0604020202020204" charset="-34"/>
                <a:cs typeface="ฟ้อนต์ Medium Bold" panose="020B0604020202020204" charset="-34"/>
              </a:rPr>
              <a:t>หลังจากปรับ</a:t>
            </a:r>
          </a:p>
        </p:txBody>
      </p:sp>
    </p:spTree>
    <p:extLst>
      <p:ext uri="{BB962C8B-B14F-4D97-AF65-F5344CB8AC3E}">
        <p14:creationId xmlns:p14="http://schemas.microsoft.com/office/powerpoint/2010/main" val="27967485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DD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รูปภาพ 4" descr="รูปภาพประกอบด้วย ภาพตัดปะ, การ์ตูนแอนิเมชัน, การ์ตูน, แอนิเมชัน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085B98CD-85AD-A067-AED6-A7B3F3A8253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04" b="15697"/>
          <a:stretch/>
        </p:blipFill>
        <p:spPr>
          <a:xfrm>
            <a:off x="-34834" y="1"/>
            <a:ext cx="18322834" cy="10287000"/>
          </a:xfrm>
          <a:prstGeom prst="rect">
            <a:avLst/>
          </a:prstGeom>
        </p:spPr>
      </p:pic>
      <p:sp>
        <p:nvSpPr>
          <p:cNvPr id="3" name="TextBox 3">
            <a:extLst>
              <a:ext uri="{FF2B5EF4-FFF2-40B4-BE49-F238E27FC236}">
                <a16:creationId xmlns:a16="http://schemas.microsoft.com/office/drawing/2014/main" id="{78A2E078-C282-605E-EF12-D4B9A374E6C7}"/>
              </a:ext>
            </a:extLst>
          </p:cNvPr>
          <p:cNvSpPr txBox="1"/>
          <p:nvPr/>
        </p:nvSpPr>
        <p:spPr>
          <a:xfrm>
            <a:off x="914400" y="1485900"/>
            <a:ext cx="16764000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13055" lvl="1" algn="ctr"/>
            <a:r>
              <a:rPr lang="th-TH" sz="4000" dirty="0">
                <a:solidFill>
                  <a:srgbClr val="2B4B82"/>
                </a:solidFill>
                <a:latin typeface="ฟ้อนต์ Medium Bold" panose="020B0604020202020204" charset="-34"/>
                <a:cs typeface="ฟ้อนต์ Medium Bold" panose="020B0604020202020204" charset="-34"/>
              </a:rPr>
              <a:t>2. แก้ไข </a:t>
            </a:r>
            <a:r>
              <a:rPr lang="en-US" sz="4000" dirty="0">
                <a:solidFill>
                  <a:srgbClr val="2B4B82"/>
                </a:solidFill>
                <a:latin typeface="ฟ้อนต์ Medium Bold" panose="020B0604020202020204" charset="-34"/>
                <a:cs typeface="ฟ้อนต์ Medium Bold" panose="020B0604020202020204" charset="-34"/>
              </a:rPr>
              <a:t>Error </a:t>
            </a:r>
            <a:r>
              <a:rPr lang="th-TH" sz="4000" dirty="0">
                <a:solidFill>
                  <a:srgbClr val="2B4B82"/>
                </a:solidFill>
                <a:latin typeface="ฟ้อนต์ Medium Bold" panose="020B0604020202020204" charset="-34"/>
                <a:cs typeface="ฟ้อนต์ Medium Bold" panose="020B0604020202020204" charset="-34"/>
              </a:rPr>
              <a:t>ในส่วนของหน้าแต่ละหน้า เพิ่ม ลบ แก้ไข ทั้งหมด</a:t>
            </a:r>
          </a:p>
          <a:p>
            <a:pPr marL="313055" lvl="1" algn="ctr"/>
            <a:r>
              <a:rPr lang="th-TH" sz="4000" dirty="0">
                <a:solidFill>
                  <a:srgbClr val="2B4B82"/>
                </a:solidFill>
                <a:latin typeface="ฟ้อนต์ Medium Bold" panose="020B0604020202020204" charset="-34"/>
                <a:cs typeface="ฟ้อนต์ Medium Bold" panose="020B0604020202020204" charset="-34"/>
              </a:rPr>
              <a:t> 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2BD9D7B-F28C-A0C6-254E-A16B76A54F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5200" y="2628900"/>
            <a:ext cx="3526425" cy="70485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C0981861-E146-4EBC-DE42-8C4ED803B9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0561" y="2628900"/>
            <a:ext cx="3474214" cy="70485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35110DA0-F97D-B749-FB5D-0C460339EA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10" b="2299"/>
          <a:stretch/>
        </p:blipFill>
        <p:spPr bwMode="auto">
          <a:xfrm>
            <a:off x="3200400" y="2650673"/>
            <a:ext cx="3509737" cy="704850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B88DE59-2FF3-C4B1-2383-559353E085F8}"/>
              </a:ext>
            </a:extLst>
          </p:cNvPr>
          <p:cNvSpPr txBox="1"/>
          <p:nvPr/>
        </p:nvSpPr>
        <p:spPr>
          <a:xfrm>
            <a:off x="6400800" y="39616"/>
            <a:ext cx="9157881" cy="11637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719"/>
              </a:lnSpc>
            </a:pPr>
            <a:r>
              <a:rPr lang="th-TH" sz="5000" dirty="0">
                <a:solidFill>
                  <a:srgbClr val="2B4B82"/>
                </a:solidFill>
                <a:cs typeface="ฟ้อนต์ Medium Bold"/>
              </a:rPr>
              <a:t>สิ่งที่ได้ไปทำเพิ่มเติมมา</a:t>
            </a:r>
            <a:endParaRPr lang="en-US" sz="5000" dirty="0">
              <a:solidFill>
                <a:srgbClr val="2B4B82"/>
              </a:solidFill>
              <a:cs typeface="ฟ้อนต์ Medium Bold"/>
            </a:endParaRPr>
          </a:p>
        </p:txBody>
      </p:sp>
    </p:spTree>
    <p:extLst>
      <p:ext uri="{BB962C8B-B14F-4D97-AF65-F5344CB8AC3E}">
        <p14:creationId xmlns:p14="http://schemas.microsoft.com/office/powerpoint/2010/main" val="38587204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DD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รูปภาพ 7" descr="รูปภาพประกอบด้วย ภาพตัดปะ, การ์ตูนแอนิเมชัน, การ์ตูน, แอนิเมชัน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1BD611E7-1660-4A21-C0D1-599406B22E3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04" b="15697"/>
          <a:stretch/>
        </p:blipFill>
        <p:spPr>
          <a:xfrm>
            <a:off x="-34834" y="1"/>
            <a:ext cx="18322834" cy="10287000"/>
          </a:xfrm>
          <a:prstGeom prst="rect">
            <a:avLst/>
          </a:prstGeom>
        </p:spPr>
      </p:pic>
      <p:sp>
        <p:nvSpPr>
          <p:cNvPr id="3" name="TextBox 3">
            <a:extLst>
              <a:ext uri="{FF2B5EF4-FFF2-40B4-BE49-F238E27FC236}">
                <a16:creationId xmlns:a16="http://schemas.microsoft.com/office/drawing/2014/main" id="{78A2E078-C282-605E-EF12-D4B9A374E6C7}"/>
              </a:ext>
            </a:extLst>
          </p:cNvPr>
          <p:cNvSpPr txBox="1"/>
          <p:nvPr/>
        </p:nvSpPr>
        <p:spPr>
          <a:xfrm>
            <a:off x="914400" y="1485900"/>
            <a:ext cx="16764000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13055" lvl="1" algn="ctr"/>
            <a:r>
              <a:rPr lang="th-TH" sz="4000" dirty="0">
                <a:solidFill>
                  <a:srgbClr val="2B4B82"/>
                </a:solidFill>
                <a:latin typeface="ฟ้อนต์ Medium Bold" panose="020B0604020202020204" charset="-34"/>
                <a:cs typeface="ฟ้อนต์ Medium Bold" panose="020B0604020202020204" charset="-34"/>
              </a:rPr>
              <a:t>3. เปลี่ยนจากการลงทะเบียนและเข้าสู่ระบบ ผ่าน </a:t>
            </a:r>
            <a:r>
              <a:rPr lang="en-US" sz="4000" dirty="0">
                <a:solidFill>
                  <a:srgbClr val="2B4B82"/>
                </a:solidFill>
                <a:latin typeface="ฟ้อนต์ Medium Bold" panose="020B0604020202020204" charset="-34"/>
                <a:cs typeface="ฟ้อนต์ Medium Bold" panose="020B0604020202020204" charset="-34"/>
              </a:rPr>
              <a:t>Line</a:t>
            </a:r>
            <a:endParaRPr lang="th-TH" sz="4000" dirty="0">
              <a:solidFill>
                <a:srgbClr val="2B4B82"/>
              </a:solidFill>
              <a:latin typeface="ฟ้อนต์ Medium Bold" panose="020B0604020202020204" charset="-34"/>
              <a:cs typeface="ฟ้อนต์ Medium Bold" panose="020B0604020202020204" charset="-34"/>
            </a:endParaRPr>
          </a:p>
        </p:txBody>
      </p:sp>
      <p:pic>
        <p:nvPicPr>
          <p:cNvPr id="4" name="รูปภาพ 3" descr="รูปภาพประกอบด้วย ข้อความ, ภาพหน้าจอ, การโฆษณาออนไลน์, ระบบปฏิบัติการ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6DCB9028-F965-7F0D-CC9D-431F1D03FE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3235" y="2358556"/>
            <a:ext cx="3681530" cy="73763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รูปภาพ 4" descr="รูปภาพประกอบด้วย ข้อความ, ภาพหน้าจอ, หน้าเว็บ, เว็บไซต์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9BAA8EA1-8A5D-395D-B641-D257A0CD1A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7987" y="2358556"/>
            <a:ext cx="3642015" cy="73763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4111B502-6EB5-496C-7096-EE325D361C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03"/>
          <a:stretch/>
        </p:blipFill>
        <p:spPr bwMode="auto">
          <a:xfrm>
            <a:off x="3251957" y="2345856"/>
            <a:ext cx="3508056" cy="737639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TextBox 3">
            <a:extLst>
              <a:ext uri="{FF2B5EF4-FFF2-40B4-BE49-F238E27FC236}">
                <a16:creationId xmlns:a16="http://schemas.microsoft.com/office/drawing/2014/main" id="{5518E0A3-E8EC-C0BB-D3B1-11A04A2B08C8}"/>
              </a:ext>
            </a:extLst>
          </p:cNvPr>
          <p:cNvSpPr txBox="1"/>
          <p:nvPr/>
        </p:nvSpPr>
        <p:spPr>
          <a:xfrm>
            <a:off x="6400800" y="39616"/>
            <a:ext cx="9157881" cy="11637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719"/>
              </a:lnSpc>
            </a:pPr>
            <a:r>
              <a:rPr lang="th-TH" sz="5000" dirty="0">
                <a:solidFill>
                  <a:srgbClr val="2B4B82"/>
                </a:solidFill>
                <a:cs typeface="ฟ้อนต์ Medium Bold"/>
              </a:rPr>
              <a:t>สิ่งที่ได้ไปทำเพิ่มเติมมา</a:t>
            </a:r>
            <a:endParaRPr lang="en-US" sz="5000" dirty="0">
              <a:solidFill>
                <a:srgbClr val="2B4B82"/>
              </a:solidFill>
              <a:cs typeface="ฟ้อนต์ Medium Bold"/>
            </a:endParaRPr>
          </a:p>
        </p:txBody>
      </p:sp>
      <p:pic>
        <p:nvPicPr>
          <p:cNvPr id="5122" name="Picture 2" descr="Jump out! Sally &amp; Friends_Greetings – LINE stickers | LINE STORE">
            <a:extLst>
              <a:ext uri="{FF2B5EF4-FFF2-40B4-BE49-F238E27FC236}">
                <a16:creationId xmlns:a16="http://schemas.microsoft.com/office/drawing/2014/main" id="{7A35CDE6-9B02-F25A-DA3E-AF21D16C6A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189" y="7810500"/>
            <a:ext cx="2286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88806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DD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รูปภาพ 13" descr="รูปภาพประกอบด้วย ภาพตัดปะ, การ์ตูนแอนิเมชัน, การ์ตูน, แอนิเมชัน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9EAAD01F-C435-8214-4EFA-5EAF20B65A4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04" b="15697"/>
          <a:stretch/>
        </p:blipFill>
        <p:spPr>
          <a:xfrm>
            <a:off x="-34834" y="1"/>
            <a:ext cx="18322834" cy="10287000"/>
          </a:xfrm>
          <a:prstGeom prst="rect">
            <a:avLst/>
          </a:prstGeom>
        </p:spPr>
      </p:pic>
      <p:sp>
        <p:nvSpPr>
          <p:cNvPr id="3" name="TextBox 3">
            <a:extLst>
              <a:ext uri="{FF2B5EF4-FFF2-40B4-BE49-F238E27FC236}">
                <a16:creationId xmlns:a16="http://schemas.microsoft.com/office/drawing/2014/main" id="{78A2E078-C282-605E-EF12-D4B9A374E6C7}"/>
              </a:ext>
            </a:extLst>
          </p:cNvPr>
          <p:cNvSpPr txBox="1"/>
          <p:nvPr/>
        </p:nvSpPr>
        <p:spPr>
          <a:xfrm>
            <a:off x="914400" y="1485900"/>
            <a:ext cx="16764000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13055" lvl="1" algn="ctr"/>
            <a:r>
              <a:rPr lang="th-TH" sz="4000" dirty="0">
                <a:solidFill>
                  <a:srgbClr val="2B4B82"/>
                </a:solidFill>
                <a:latin typeface="ฟ้อนต์ Medium Bold" panose="020B0604020202020204" charset="-34"/>
                <a:cs typeface="ฟ้อนต์ Medium Bold" panose="020B0604020202020204" charset="-34"/>
              </a:rPr>
              <a:t>4. นำ </a:t>
            </a:r>
            <a:r>
              <a:rPr lang="en-US" sz="4000" dirty="0">
                <a:solidFill>
                  <a:srgbClr val="2B4B82"/>
                </a:solidFill>
                <a:latin typeface="ฟ้อนต์ Medium Bold" panose="020B0604020202020204" charset="-34"/>
                <a:cs typeface="ฟ้อนต์ Medium Bold" panose="020B0604020202020204" charset="-34"/>
              </a:rPr>
              <a:t>Rich Menu</a:t>
            </a:r>
            <a:r>
              <a:rPr lang="th-TH" sz="4000" dirty="0">
                <a:solidFill>
                  <a:srgbClr val="2B4B82"/>
                </a:solidFill>
                <a:latin typeface="ฟ้อนต์ Medium Bold" panose="020B0604020202020204" charset="-34"/>
                <a:cs typeface="ฟ้อนต์ Medium Bold" panose="020B0604020202020204" charset="-34"/>
              </a:rPr>
              <a:t> และ</a:t>
            </a:r>
            <a:r>
              <a:rPr lang="en-US" sz="4000" dirty="0">
                <a:solidFill>
                  <a:srgbClr val="2B4B82"/>
                </a:solidFill>
                <a:latin typeface="ฟ้อนต์ Medium Bold" panose="020B0604020202020204" charset="-34"/>
                <a:cs typeface="ฟ้อนต์ Medium Bold" panose="020B0604020202020204" charset="-34"/>
              </a:rPr>
              <a:t> Line </a:t>
            </a:r>
            <a:r>
              <a:rPr lang="en-US" sz="4000" dirty="0" err="1">
                <a:solidFill>
                  <a:srgbClr val="2B4B82"/>
                </a:solidFill>
                <a:latin typeface="ฟ้อนต์ Medium Bold" panose="020B0604020202020204" charset="-34"/>
                <a:cs typeface="ฟ้อนต์ Medium Bold" panose="020B0604020202020204" charset="-34"/>
              </a:rPr>
              <a:t>liff</a:t>
            </a:r>
            <a:r>
              <a:rPr lang="en-US" sz="4000" dirty="0">
                <a:solidFill>
                  <a:srgbClr val="2B4B82"/>
                </a:solidFill>
                <a:latin typeface="ฟ้อนต์ Medium Bold" panose="020B0604020202020204" charset="-34"/>
                <a:cs typeface="ฟ้อนต์ Medium Bold" panose="020B0604020202020204" charset="-34"/>
              </a:rPr>
              <a:t> </a:t>
            </a:r>
            <a:r>
              <a:rPr lang="th-TH" sz="4000" dirty="0">
                <a:solidFill>
                  <a:srgbClr val="2B4B82"/>
                </a:solidFill>
                <a:latin typeface="ฟ้อนต์ Medium Bold" panose="020B0604020202020204" charset="-34"/>
                <a:cs typeface="ฟ้อนต์ Medium Bold" panose="020B0604020202020204" charset="-34"/>
              </a:rPr>
              <a:t>มาใช้ร่วมกับ </a:t>
            </a:r>
            <a:r>
              <a:rPr lang="en-US" sz="4000" dirty="0">
                <a:solidFill>
                  <a:srgbClr val="2B4B82"/>
                </a:solidFill>
                <a:latin typeface="ฟ้อนต์ Medium Bold" panose="020B0604020202020204" charset="-34"/>
                <a:cs typeface="ฟ้อนต์ Medium Bold" panose="020B0604020202020204" charset="-34"/>
              </a:rPr>
              <a:t>Web app</a:t>
            </a:r>
            <a:endParaRPr lang="th-TH" sz="4000" dirty="0">
              <a:solidFill>
                <a:srgbClr val="2B4B82"/>
              </a:solidFill>
              <a:latin typeface="ฟ้อนต์ Medium Bold" panose="020B0604020202020204" charset="-34"/>
              <a:cs typeface="ฟ้อนต์ Medium Bold" panose="020B0604020202020204" charset="-34"/>
            </a:endParaRPr>
          </a:p>
        </p:txBody>
      </p:sp>
      <p:pic>
        <p:nvPicPr>
          <p:cNvPr id="7" name="รูปภาพ 6" descr="รูปภาพประกอบด้วย ข้อความ, ภาพหน้าจอ, หน้าเว็บ, การโฆษณาออนไลน์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F1DAE255-BEB5-29C8-8DE7-C29210F5BBD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63" b="2533"/>
          <a:stretch/>
        </p:blipFill>
        <p:spPr>
          <a:xfrm>
            <a:off x="7403845" y="2171700"/>
            <a:ext cx="3785109" cy="761872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3" name="TextBox 3">
            <a:extLst>
              <a:ext uri="{FF2B5EF4-FFF2-40B4-BE49-F238E27FC236}">
                <a16:creationId xmlns:a16="http://schemas.microsoft.com/office/drawing/2014/main" id="{FC7BA82D-9B34-CF1A-DB2A-EF7B3CEE4B7D}"/>
              </a:ext>
            </a:extLst>
          </p:cNvPr>
          <p:cNvSpPr txBox="1"/>
          <p:nvPr/>
        </p:nvSpPr>
        <p:spPr>
          <a:xfrm>
            <a:off x="6400800" y="39616"/>
            <a:ext cx="9157881" cy="11637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719"/>
              </a:lnSpc>
            </a:pPr>
            <a:r>
              <a:rPr lang="th-TH" sz="5000" dirty="0">
                <a:solidFill>
                  <a:srgbClr val="2B4B82"/>
                </a:solidFill>
                <a:cs typeface="ฟ้อนต์ Medium Bold"/>
              </a:rPr>
              <a:t>สิ่งที่ได้ไปทำเพิ่มเติมมา</a:t>
            </a:r>
            <a:endParaRPr lang="en-US" sz="5000" dirty="0">
              <a:solidFill>
                <a:srgbClr val="2B4B82"/>
              </a:solidFill>
              <a:cs typeface="ฟ้อนต์ Medium Bold"/>
            </a:endParaRPr>
          </a:p>
        </p:txBody>
      </p:sp>
      <p:pic>
        <p:nvPicPr>
          <p:cNvPr id="4100" name="Picture 4" descr="LINE Creators Market โตไม่หยุด ทำยอดขายไปได้แล้วกว่า 1,000 ล้านบาท">
            <a:extLst>
              <a:ext uri="{FF2B5EF4-FFF2-40B4-BE49-F238E27FC236}">
                <a16:creationId xmlns:a16="http://schemas.microsoft.com/office/drawing/2014/main" id="{3E457DD8-4B9D-3587-F929-FA2A4AAB47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24751" y="6523109"/>
            <a:ext cx="6267860" cy="3724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LINE Creators Market ไลน์ ครีเอเตอร์ มาร์เก็ต คืออะไร">
            <a:extLst>
              <a:ext uri="{FF2B5EF4-FFF2-40B4-BE49-F238E27FC236}">
                <a16:creationId xmlns:a16="http://schemas.microsoft.com/office/drawing/2014/main" id="{DF8403D9-1CCE-5789-5657-5CA9BDF566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524750"/>
            <a:ext cx="6766782" cy="2762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37255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DD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 descr="รูปภาพประกอบด้วย ภาพตัดปะ, การ์ตูนแอนิเมชัน, การ์ตูน, แอนิเมชัน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411B1F86-9E43-6FBF-93AB-0EE0B3F692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04" b="15697"/>
          <a:stretch/>
        </p:blipFill>
        <p:spPr>
          <a:xfrm>
            <a:off x="-34834" y="1"/>
            <a:ext cx="18322834" cy="10287000"/>
          </a:xfrm>
          <a:prstGeom prst="rect">
            <a:avLst/>
          </a:prstGeom>
        </p:spPr>
      </p:pic>
      <p:sp>
        <p:nvSpPr>
          <p:cNvPr id="2" name="TextBox 3">
            <a:extLst>
              <a:ext uri="{FF2B5EF4-FFF2-40B4-BE49-F238E27FC236}">
                <a16:creationId xmlns:a16="http://schemas.microsoft.com/office/drawing/2014/main" id="{F3850F72-5B2B-AD2A-9932-D14ABAD1A910}"/>
              </a:ext>
            </a:extLst>
          </p:cNvPr>
          <p:cNvSpPr txBox="1"/>
          <p:nvPr/>
        </p:nvSpPr>
        <p:spPr>
          <a:xfrm>
            <a:off x="6400800" y="39616"/>
            <a:ext cx="9157881" cy="11637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719"/>
              </a:lnSpc>
            </a:pPr>
            <a:r>
              <a:rPr lang="th-TH" sz="5000" dirty="0">
                <a:solidFill>
                  <a:srgbClr val="2B4B82"/>
                </a:solidFill>
                <a:cs typeface="ฟ้อนต์ Medium Bold"/>
              </a:rPr>
              <a:t>สิ่งที่ได้ไปทำเพิ่มเติมมา</a:t>
            </a:r>
            <a:endParaRPr lang="en-US" sz="5000" dirty="0">
              <a:solidFill>
                <a:srgbClr val="2B4B82"/>
              </a:solidFill>
              <a:cs typeface="ฟ้อนต์ Medium Bold"/>
            </a:endParaRPr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78A2E078-C282-605E-EF12-D4B9A374E6C7}"/>
              </a:ext>
            </a:extLst>
          </p:cNvPr>
          <p:cNvSpPr txBox="1"/>
          <p:nvPr/>
        </p:nvSpPr>
        <p:spPr>
          <a:xfrm>
            <a:off x="914400" y="1087041"/>
            <a:ext cx="16764000" cy="18466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13055" lvl="1" algn="ctr"/>
            <a:r>
              <a:rPr lang="th-TH" sz="4000" dirty="0">
                <a:solidFill>
                  <a:srgbClr val="2B4B82"/>
                </a:solidFill>
                <a:latin typeface="ฟ้อนต์ Medium Bold" panose="020B0604020202020204" charset="-34"/>
                <a:cs typeface="ฟ้อนต์ Medium Bold" panose="020B0604020202020204" charset="-34"/>
              </a:rPr>
              <a:t>5. แสดง </a:t>
            </a:r>
            <a:r>
              <a:rPr lang="en-US" sz="4000" dirty="0">
                <a:solidFill>
                  <a:srgbClr val="2B4B82"/>
                </a:solidFill>
                <a:latin typeface="ฟ้อนต์ Medium Bold" panose="020B0604020202020204" charset="-34"/>
                <a:cs typeface="ฟ้อนต์ Medium Bold" panose="020B0604020202020204" charset="-34"/>
              </a:rPr>
              <a:t>flex message</a:t>
            </a:r>
            <a:r>
              <a:rPr lang="th-TH" sz="4000" dirty="0">
                <a:solidFill>
                  <a:srgbClr val="2B4B82"/>
                </a:solidFill>
                <a:latin typeface="ฟ้อนต์ Medium Bold" panose="020B0604020202020204" charset="-34"/>
                <a:cs typeface="ฟ้อนต์ Medium Bold" panose="020B0604020202020204" charset="-34"/>
              </a:rPr>
              <a:t> แจ้งเตือน ผ่าน </a:t>
            </a:r>
            <a:r>
              <a:rPr lang="en-US" sz="4000" dirty="0">
                <a:solidFill>
                  <a:srgbClr val="2B4B82"/>
                </a:solidFill>
                <a:latin typeface="ฟ้อนต์ Medium Bold" panose="020B0604020202020204" charset="-34"/>
                <a:cs typeface="ฟ้อนต์ Medium Bold" panose="020B0604020202020204" charset="-34"/>
              </a:rPr>
              <a:t>Chat</a:t>
            </a:r>
            <a:r>
              <a:rPr lang="th-TH" sz="4000" dirty="0">
                <a:solidFill>
                  <a:srgbClr val="2B4B82"/>
                </a:solidFill>
                <a:latin typeface="ฟ้อนต์ Medium Bold" panose="020B0604020202020204" charset="-34"/>
                <a:cs typeface="ฟ้อนต์ Medium Bold" panose="020B0604020202020204" charset="-34"/>
              </a:rPr>
              <a:t> </a:t>
            </a:r>
            <a:r>
              <a:rPr lang="en-US" sz="4000" dirty="0">
                <a:solidFill>
                  <a:srgbClr val="2B4B82"/>
                </a:solidFill>
                <a:latin typeface="ฟ้อนต์ Medium Bold" panose="020B0604020202020204" charset="-34"/>
                <a:cs typeface="ฟ้อนต์ Medium Bold" panose="020B0604020202020204" charset="-34"/>
              </a:rPr>
              <a:t>Line </a:t>
            </a:r>
          </a:p>
          <a:p>
            <a:pPr marL="313055" lvl="1" algn="ctr"/>
            <a:r>
              <a:rPr lang="th-TH" sz="4000" dirty="0">
                <a:solidFill>
                  <a:srgbClr val="2B4B82"/>
                </a:solidFill>
                <a:latin typeface="ฟ้อนต์ Medium Bold" panose="020B0604020202020204" charset="-34"/>
                <a:cs typeface="ฟ้อนต์ Medium Bold" panose="020B0604020202020204" charset="-34"/>
              </a:rPr>
              <a:t>เมื่อผู้ใช้ทำการบันทึกฟอร์มต่างๆ</a:t>
            </a:r>
            <a:endParaRPr lang="en-US" sz="4000" dirty="0">
              <a:solidFill>
                <a:srgbClr val="2B4B82"/>
              </a:solidFill>
              <a:latin typeface="ฟ้อนต์ Medium Bold" panose="020B0604020202020204" charset="-34"/>
              <a:cs typeface="ฟ้อนต์ Medium Bold" panose="020B0604020202020204" charset="-34"/>
            </a:endParaRPr>
          </a:p>
          <a:p>
            <a:pPr marL="313055" lvl="1" algn="ctr"/>
            <a:endParaRPr lang="th-TH" sz="4000" dirty="0">
              <a:solidFill>
                <a:srgbClr val="2B4B82"/>
              </a:solidFill>
              <a:latin typeface="ฟ้อนต์ Medium Bold" panose="020B0604020202020204" charset="-34"/>
              <a:cs typeface="ฟ้อนต์ Medium Bold" panose="020B0604020202020204" charset="-34"/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04693C9A-15AB-6FDE-AA24-47D9F6F6D7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7"/>
          <a:stretch/>
        </p:blipFill>
        <p:spPr bwMode="auto">
          <a:xfrm>
            <a:off x="4876800" y="2478314"/>
            <a:ext cx="3497618" cy="726519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FB5862B6-0943-2447-9177-0994A664FE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7"/>
          <a:stretch/>
        </p:blipFill>
        <p:spPr bwMode="auto">
          <a:xfrm>
            <a:off x="9829800" y="2476500"/>
            <a:ext cx="3497618" cy="726519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2620589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754</TotalTime>
  <Words>329</Words>
  <Application>Microsoft Office PowerPoint</Application>
  <PresentationFormat>กำหนดเอง</PresentationFormat>
  <Paragraphs>41</Paragraphs>
  <Slides>11</Slides>
  <Notes>0</Notes>
  <HiddenSlides>0</HiddenSlides>
  <MMClips>1</MMClips>
  <ScaleCrop>false</ScaleCrop>
  <HeadingPairs>
    <vt:vector size="6" baseType="variant">
      <vt:variant>
        <vt:lpstr>ฟอนต์ที่ถูกใช้</vt:lpstr>
      </vt:variant>
      <vt:variant>
        <vt:i4>5</vt:i4>
      </vt:variant>
      <vt:variant>
        <vt:lpstr>ธีม</vt:lpstr>
      </vt:variant>
      <vt:variant>
        <vt:i4>1</vt:i4>
      </vt:variant>
      <vt:variant>
        <vt:lpstr>ชื่อเรื่องสไลด์</vt:lpstr>
      </vt:variant>
      <vt:variant>
        <vt:i4>11</vt:i4>
      </vt:variant>
    </vt:vector>
  </HeadingPairs>
  <TitlesOfParts>
    <vt:vector size="17" baseType="lpstr">
      <vt:lpstr>ฟ้อนต์ Medium Bold</vt:lpstr>
      <vt:lpstr>Roboto</vt:lpstr>
      <vt:lpstr>Calibri</vt:lpstr>
      <vt:lpstr>ฟ้อนต์ Medium</vt:lpstr>
      <vt:lpstr>Arial</vt:lpstr>
      <vt:lpstr>Office Theme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คู่มือฉบับย่อ</dc:title>
  <dc:creator>วีรชัย แก้วขอด</dc:creator>
  <cp:lastModifiedBy>วีรชัย แก้วขอด</cp:lastModifiedBy>
  <cp:revision>110</cp:revision>
  <dcterms:created xsi:type="dcterms:W3CDTF">2006-08-16T00:00:00Z</dcterms:created>
  <dcterms:modified xsi:type="dcterms:W3CDTF">2024-01-24T11:24:38Z</dcterms:modified>
  <dc:identifier>DAFFW56E3XU</dc:identifier>
</cp:coreProperties>
</file>